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6"/>
  </p:notesMasterIdLst>
  <p:sldIdLst>
    <p:sldId id="258" r:id="rId3"/>
    <p:sldId id="333" r:id="rId4"/>
    <p:sldId id="308" r:id="rId5"/>
    <p:sldId id="334" r:id="rId6"/>
    <p:sldId id="335" r:id="rId7"/>
    <p:sldId id="336" r:id="rId8"/>
    <p:sldId id="337" r:id="rId9"/>
    <p:sldId id="338" r:id="rId10"/>
    <p:sldId id="339" r:id="rId11"/>
    <p:sldId id="340" r:id="rId12"/>
    <p:sldId id="341" r:id="rId13"/>
    <p:sldId id="342"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8DC00-5489-49E6-8FB6-C399F53CE4AE}" v="123" dt="2026-01-15T22:32:03.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81477" autoAdjust="0"/>
  </p:normalViewPr>
  <p:slideViewPr>
    <p:cSldViewPr snapToGrid="0">
      <p:cViewPr>
        <p:scale>
          <a:sx n="80" d="100"/>
          <a:sy n="80" d="100"/>
        </p:scale>
        <p:origin x="193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735D3-48A6-4705-8FBE-36AB79CA1308}"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EE720-15F6-4FA2-B362-AD347E253805}" type="slidenum">
              <a:rPr lang="en-US" smtClean="0"/>
              <a:t>‹#›</a:t>
            </a:fld>
            <a:endParaRPr lang="en-US"/>
          </a:p>
        </p:txBody>
      </p:sp>
    </p:spTree>
    <p:extLst>
      <p:ext uri="{BB962C8B-B14F-4D97-AF65-F5344CB8AC3E}">
        <p14:creationId xmlns:p14="http://schemas.microsoft.com/office/powerpoint/2010/main" val="415966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1088502">
              <a:defRPr/>
            </a:pPr>
            <a:endParaRPr lang="th-TH"/>
          </a:p>
        </p:txBody>
      </p:sp>
      <p:sp>
        <p:nvSpPr>
          <p:cNvPr id="5" name="Date Placeholder 4">
            <a:extLst>
              <a:ext uri="{FF2B5EF4-FFF2-40B4-BE49-F238E27FC236}">
                <a16:creationId xmlns:a16="http://schemas.microsoft.com/office/drawing/2014/main" id="{6A5FDE6D-70FF-4E3D-9D10-98340A1BC9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rPr>
              <a:t>02/17/22</a:t>
            </a:r>
          </a:p>
        </p:txBody>
      </p:sp>
    </p:spTree>
    <p:extLst>
      <p:ext uri="{BB962C8B-B14F-4D97-AF65-F5344CB8AC3E}">
        <p14:creationId xmlns:p14="http://schemas.microsoft.com/office/powerpoint/2010/main" val="307613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4F0B0-DBF5-5872-E51B-C23C49194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81F70-3F4A-8E68-C571-506ED6D99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B3BC5-96BC-69A4-69D4-6841555C710C}"/>
              </a:ext>
            </a:extLst>
          </p:cNvPr>
          <p:cNvSpPr>
            <a:spLocks noGrp="1"/>
          </p:cNvSpPr>
          <p:nvPr>
            <p:ph type="body" idx="1"/>
          </p:nvPr>
        </p:nvSpPr>
        <p:spPr/>
        <p:txBody>
          <a:bodyPr/>
          <a:lstStyle/>
          <a:p>
            <a:r>
              <a:rPr lang="en-US" dirty="0"/>
              <a:t>Teacher Notes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annotating, students discuss in their small groups and decide on two or three highlighted phrases that best demonstrate both the purpose and the methods of Spanish expansion.</a:t>
            </a:r>
          </a:p>
          <a:p>
            <a:endParaRPr lang="en-US" dirty="0"/>
          </a:p>
        </p:txBody>
      </p:sp>
      <p:sp>
        <p:nvSpPr>
          <p:cNvPr id="4" name="Slide Number Placeholder 3">
            <a:extLst>
              <a:ext uri="{FF2B5EF4-FFF2-40B4-BE49-F238E27FC236}">
                <a16:creationId xmlns:a16="http://schemas.microsoft.com/office/drawing/2014/main" id="{4E470AFC-ED89-3DAC-B740-E6D305EA936A}"/>
              </a:ext>
            </a:extLst>
          </p:cNvPr>
          <p:cNvSpPr>
            <a:spLocks noGrp="1"/>
          </p:cNvSpPr>
          <p:nvPr>
            <p:ph type="sldNum" sz="quarter" idx="5"/>
          </p:nvPr>
        </p:nvSpPr>
        <p:spPr/>
        <p:txBody>
          <a:bodyPr/>
          <a:lstStyle/>
          <a:p>
            <a:fld id="{C960C1A5-0F25-452C-8CCC-E8937675D175}" type="slidenum">
              <a:rPr lang="en-US" smtClean="0"/>
              <a:t>10</a:t>
            </a:fld>
            <a:endParaRPr lang="en-US"/>
          </a:p>
        </p:txBody>
      </p:sp>
    </p:spTree>
    <p:extLst>
      <p:ext uri="{BB962C8B-B14F-4D97-AF65-F5344CB8AC3E}">
        <p14:creationId xmlns:p14="http://schemas.microsoft.com/office/powerpoint/2010/main" val="324038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A761B-B825-222A-2AD7-65A4E4E91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AD4DB-EDFA-AF0A-1D0F-196FF2A2B0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48FD2-81CC-F3D0-FF5C-6363AFEC40CD}"/>
              </a:ext>
            </a:extLst>
          </p:cNvPr>
          <p:cNvSpPr>
            <a:spLocks noGrp="1"/>
          </p:cNvSpPr>
          <p:nvPr>
            <p:ph type="body" idx="1"/>
          </p:nvPr>
        </p:nvSpPr>
        <p:spPr/>
        <p:txBody>
          <a:bodyPr/>
          <a:lstStyle/>
          <a:p>
            <a:r>
              <a:rPr lang="en-US" dirty="0"/>
              <a:t>Teacher Notes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identified, students then write these phrases for their respective region in the Regions Graphic Organizer. </a:t>
            </a:r>
          </a:p>
          <a:p>
            <a:endParaRPr lang="en-US" dirty="0"/>
          </a:p>
        </p:txBody>
      </p:sp>
      <p:sp>
        <p:nvSpPr>
          <p:cNvPr id="4" name="Slide Number Placeholder 3">
            <a:extLst>
              <a:ext uri="{FF2B5EF4-FFF2-40B4-BE49-F238E27FC236}">
                <a16:creationId xmlns:a16="http://schemas.microsoft.com/office/drawing/2014/main" id="{0D658B2C-ECA0-37F9-D300-8D3AFF7714B2}"/>
              </a:ext>
            </a:extLst>
          </p:cNvPr>
          <p:cNvSpPr>
            <a:spLocks noGrp="1"/>
          </p:cNvSpPr>
          <p:nvPr>
            <p:ph type="sldNum" sz="quarter" idx="5"/>
          </p:nvPr>
        </p:nvSpPr>
        <p:spPr/>
        <p:txBody>
          <a:bodyPr/>
          <a:lstStyle/>
          <a:p>
            <a:fld id="{C960C1A5-0F25-452C-8CCC-E8937675D175}" type="slidenum">
              <a:rPr lang="en-US" smtClean="0"/>
              <a:t>11</a:t>
            </a:fld>
            <a:endParaRPr lang="en-US"/>
          </a:p>
        </p:txBody>
      </p:sp>
    </p:spTree>
    <p:extLst>
      <p:ext uri="{BB962C8B-B14F-4D97-AF65-F5344CB8AC3E}">
        <p14:creationId xmlns:p14="http://schemas.microsoft.com/office/powerpoint/2010/main" val="44296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4906-1DAB-195D-2BE6-99FA1E233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82640-A7D8-A435-C924-D14623327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545EF-74F9-45DB-F567-A6B2F3A56B15}"/>
              </a:ext>
            </a:extLst>
          </p:cNvPr>
          <p:cNvSpPr>
            <a:spLocks noGrp="1"/>
          </p:cNvSpPr>
          <p:nvPr>
            <p:ph type="body" idx="1"/>
          </p:nvPr>
        </p:nvSpPr>
        <p:spPr/>
        <p:txBody>
          <a:bodyPr/>
          <a:lstStyle/>
          <a:p>
            <a:r>
              <a:rPr lang="en-US" dirty="0"/>
              <a:t>Teacher Notes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After each group is done  , have a representative share their main takeaways and their responses to the questions. Have a class scribe take notes for each region on the whiteboard or chart paper. </a:t>
            </a:r>
          </a:p>
          <a:p>
            <a:pPr lvl="0"/>
            <a:r>
              <a:rPr lang="en-US" sz="1200" i="1" kern="1200" dirty="0">
                <a:solidFill>
                  <a:schemeClr val="tx1"/>
                </a:solidFill>
                <a:effectLst/>
                <a:latin typeface="+mn-lt"/>
                <a:ea typeface="+mn-ea"/>
                <a:cs typeface="+mn-cs"/>
              </a:rPr>
              <a:t>Alternatively, have each student act as the “EXPERT” of their region. Put students in groups of 6 (one from each region). Each will teach the rest in their respective regions while the others fill in their charts.</a:t>
            </a:r>
            <a:endParaRPr lang="en-US" sz="14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5CEA33E-14A5-16BA-8D29-C50E09D68666}"/>
              </a:ext>
            </a:extLst>
          </p:cNvPr>
          <p:cNvSpPr>
            <a:spLocks noGrp="1"/>
          </p:cNvSpPr>
          <p:nvPr>
            <p:ph type="sldNum" sz="quarter" idx="5"/>
          </p:nvPr>
        </p:nvSpPr>
        <p:spPr/>
        <p:txBody>
          <a:bodyPr/>
          <a:lstStyle/>
          <a:p>
            <a:fld id="{C960C1A5-0F25-452C-8CCC-E8937675D175}" type="slidenum">
              <a:rPr lang="en-US" smtClean="0"/>
              <a:t>12</a:t>
            </a:fld>
            <a:endParaRPr lang="en-US"/>
          </a:p>
        </p:txBody>
      </p:sp>
    </p:spTree>
    <p:extLst>
      <p:ext uri="{BB962C8B-B14F-4D97-AF65-F5344CB8AC3E}">
        <p14:creationId xmlns:p14="http://schemas.microsoft.com/office/powerpoint/2010/main" val="146634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A94F8-D2F9-C2D6-D91C-A6F690A88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A225B-126E-64BD-2E57-62FA25DF7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2DE56-F46C-3084-4EE6-88E02AAB12B2}"/>
              </a:ext>
            </a:extLst>
          </p:cNvPr>
          <p:cNvSpPr>
            <a:spLocks noGrp="1"/>
          </p:cNvSpPr>
          <p:nvPr>
            <p:ph type="body" idx="1"/>
          </p:nvPr>
        </p:nvSpPr>
        <p:spPr/>
        <p:txBody>
          <a:bodyPr/>
          <a:lstStyle/>
          <a:p>
            <a:r>
              <a:rPr lang="en-US" dirty="0"/>
              <a:t>Teacher Notes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conclude the lesson, discuss as a class or in small groups the Reflection Questions side of the student sheet.</a:t>
            </a:r>
          </a:p>
          <a:p>
            <a:endParaRPr lang="en-US" dirty="0"/>
          </a:p>
        </p:txBody>
      </p:sp>
      <p:sp>
        <p:nvSpPr>
          <p:cNvPr id="4" name="Slide Number Placeholder 3">
            <a:extLst>
              <a:ext uri="{FF2B5EF4-FFF2-40B4-BE49-F238E27FC236}">
                <a16:creationId xmlns:a16="http://schemas.microsoft.com/office/drawing/2014/main" id="{7D9D8E25-4B3B-8336-22AC-7EEFB7C267DB}"/>
              </a:ext>
            </a:extLst>
          </p:cNvPr>
          <p:cNvSpPr>
            <a:spLocks noGrp="1"/>
          </p:cNvSpPr>
          <p:nvPr>
            <p:ph type="sldNum" sz="quarter" idx="5"/>
          </p:nvPr>
        </p:nvSpPr>
        <p:spPr/>
        <p:txBody>
          <a:bodyPr/>
          <a:lstStyle/>
          <a:p>
            <a:fld id="{C960C1A5-0F25-452C-8CCC-E8937675D175}" type="slidenum">
              <a:rPr lang="en-US" smtClean="0"/>
              <a:t>13</a:t>
            </a:fld>
            <a:endParaRPr lang="en-US"/>
          </a:p>
        </p:txBody>
      </p:sp>
    </p:spTree>
    <p:extLst>
      <p:ext uri="{BB962C8B-B14F-4D97-AF65-F5344CB8AC3E}">
        <p14:creationId xmlns:p14="http://schemas.microsoft.com/office/powerpoint/2010/main" val="198935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4D360-EAD8-2856-78ED-D013BD92A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D2742-D169-BF02-F2CD-CA2C595EE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E1676-8A5E-BAE7-99FF-FB4187AFBCF1}"/>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03974D8-B620-17E5-B435-4C3E763599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0C1A5-0F25-452C-8CCC-E8937675D1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67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1088502">
              <a:defRPr/>
            </a:pPr>
            <a:r>
              <a:rPr lang="en-US" b="1" dirty="0"/>
              <a:t>Objectives</a:t>
            </a:r>
            <a:endParaRPr lang="th-TH" dirty="0"/>
          </a:p>
          <a:p>
            <a:pPr lvl="0"/>
            <a:r>
              <a:rPr lang="en-US" sz="1200" kern="1200" dirty="0">
                <a:solidFill>
                  <a:schemeClr val="tx1"/>
                </a:solidFill>
                <a:effectLst/>
                <a:latin typeface="+mn-lt"/>
                <a:ea typeface="+mn-ea"/>
                <a:cs typeface="+mn-cs"/>
              </a:rPr>
              <a:t>Students will identify regions of the Spanish Empire.</a:t>
            </a:r>
          </a:p>
          <a:p>
            <a:pPr lvl="0"/>
            <a:r>
              <a:rPr lang="en-US" sz="1200" kern="1200" dirty="0">
                <a:solidFill>
                  <a:schemeClr val="tx1"/>
                </a:solidFill>
                <a:effectLst/>
                <a:latin typeface="+mn-lt"/>
                <a:ea typeface="+mn-ea"/>
                <a:cs typeface="+mn-cs"/>
              </a:rPr>
              <a:t>Students will outline and describe the expansion and decline of the Spanish Empire. </a:t>
            </a:r>
          </a:p>
          <a:p>
            <a:pPr lvl="0"/>
            <a:r>
              <a:rPr lang="en-US" sz="1200" kern="1200" dirty="0">
                <a:solidFill>
                  <a:schemeClr val="tx1"/>
                </a:solidFill>
                <a:effectLst/>
                <a:latin typeface="+mn-lt"/>
                <a:ea typeface="+mn-ea"/>
                <a:cs typeface="+mn-cs"/>
              </a:rPr>
              <a:t>Students will compare and contrast the purpose and methods of establishing settlements in different regions of the Spanish Empire. </a:t>
            </a:r>
          </a:p>
          <a:p>
            <a:pPr defTabSz="1088502">
              <a:defRPr/>
            </a:pPr>
            <a:endParaRPr lang="th-TH" dirty="0"/>
          </a:p>
        </p:txBody>
      </p:sp>
      <p:sp>
        <p:nvSpPr>
          <p:cNvPr id="5" name="Date Placeholder 4">
            <a:extLst>
              <a:ext uri="{FF2B5EF4-FFF2-40B4-BE49-F238E27FC236}">
                <a16:creationId xmlns:a16="http://schemas.microsoft.com/office/drawing/2014/main" id="{5DA8D2D4-3AAE-4EBB-A76A-4ACC361AE8E9}"/>
              </a:ext>
            </a:extLst>
          </p:cNvPr>
          <p:cNvSpPr>
            <a:spLocks noGrp="1"/>
          </p:cNvSpPr>
          <p:nvPr>
            <p:ph type="dt" idx="1"/>
          </p:nvPr>
        </p:nvSpPr>
        <p:spPr/>
        <p:txBody>
          <a:bodyPr/>
          <a:lstStyle/>
          <a:p>
            <a:r>
              <a:rPr lang="th-TH"/>
              <a:t>02/17/22</a:t>
            </a:r>
          </a:p>
        </p:txBody>
      </p:sp>
    </p:spTree>
    <p:extLst>
      <p:ext uri="{BB962C8B-B14F-4D97-AF65-F5344CB8AC3E}">
        <p14:creationId xmlns:p14="http://schemas.microsoft.com/office/powerpoint/2010/main" val="407239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5C6D-D6D3-0329-1556-DB60A716A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EA4F4-FA21-7218-8BED-F25D0617F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E16D0-83F4-2AD5-EB29-63E1D19E0193}"/>
              </a:ext>
            </a:extLst>
          </p:cNvPr>
          <p:cNvSpPr>
            <a:spLocks noGrp="1"/>
          </p:cNvSpPr>
          <p:nvPr>
            <p:ph type="body" idx="1"/>
          </p:nvPr>
        </p:nvSpPr>
        <p:spPr/>
        <p:txBody>
          <a:bodyPr/>
          <a:lstStyle/>
          <a:p>
            <a:r>
              <a:rPr lang="en-US" dirty="0"/>
              <a:t>Teacher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Introduce the painting as a work by the artist Peter Paul Rubens, completed in the early 1600s. The subject of the painting is Charles V, who lived from 1500 to 1558. He was the king of Spain, Germany, Italy, the Archduke of Austria, the Lord of the Netherlands, the Duke of Burgundy, and the Holy Roman Emperor. Charles V oversaw the continuation of colonization in the Americas. His grandmother, Queen Isabella I of Castile, funded Christopher Columbus’s first voyage.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the painting and ask students to list everything they can see in the painting. They can list things individually, in small groups, or as a whole class. </a:t>
            </a:r>
            <a:endParaRPr lang="en-US" sz="1400" i="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Examples: Globe, man with beard, armor, scepter, crown, sword, cape, cherub</a:t>
            </a:r>
            <a:endParaRPr lang="en-US" sz="14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360A29A0-202C-3E45-7D18-3BE1B14976A0}"/>
              </a:ext>
            </a:extLst>
          </p:cNvPr>
          <p:cNvSpPr>
            <a:spLocks noGrp="1"/>
          </p:cNvSpPr>
          <p:nvPr>
            <p:ph type="sldNum" sz="quarter" idx="5"/>
          </p:nvPr>
        </p:nvSpPr>
        <p:spPr/>
        <p:txBody>
          <a:bodyPr/>
          <a:lstStyle/>
          <a:p>
            <a:fld id="{C960C1A5-0F25-452C-8CCC-E8937675D175}" type="slidenum">
              <a:rPr lang="en-US" smtClean="0"/>
              <a:t>4</a:t>
            </a:fld>
            <a:endParaRPr lang="en-US"/>
          </a:p>
        </p:txBody>
      </p:sp>
    </p:spTree>
    <p:extLst>
      <p:ext uri="{BB962C8B-B14F-4D97-AF65-F5344CB8AC3E}">
        <p14:creationId xmlns:p14="http://schemas.microsoft.com/office/powerpoint/2010/main" val="245897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D1CC-5A99-3912-58B8-529EA5F32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C8DD3-2CF4-3E8D-DF10-69129C294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6E4D8-980B-C544-DF41-332E9D56EFA7}"/>
              </a:ext>
            </a:extLst>
          </p:cNvPr>
          <p:cNvSpPr>
            <a:spLocks noGrp="1"/>
          </p:cNvSpPr>
          <p:nvPr>
            <p:ph type="body" idx="1"/>
          </p:nvPr>
        </p:nvSpPr>
        <p:spPr/>
        <p:txBody>
          <a:bodyPr/>
          <a:lstStyle/>
          <a:p>
            <a:r>
              <a:rPr lang="en-US" dirty="0"/>
              <a:t>Teacher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students to create groups or categories for the components identified in the previous step and determine what they could represent. </a:t>
            </a:r>
            <a:endParaRPr lang="en-US" sz="1400" i="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Examples: royalty, military, power, dominance, wealth </a:t>
            </a:r>
            <a:endParaRPr lang="en-US" sz="14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to students that this painting is an allegory, meaning that the picture shows an idea or meaning rather than an event that really happened. What could be the meaning or message of this painting? </a:t>
            </a:r>
          </a:p>
          <a:p>
            <a:endParaRPr lang="en-US" dirty="0"/>
          </a:p>
        </p:txBody>
      </p:sp>
      <p:sp>
        <p:nvSpPr>
          <p:cNvPr id="4" name="Slide Number Placeholder 3">
            <a:extLst>
              <a:ext uri="{FF2B5EF4-FFF2-40B4-BE49-F238E27FC236}">
                <a16:creationId xmlns:a16="http://schemas.microsoft.com/office/drawing/2014/main" id="{39D64AAC-2B6A-C3C9-EFB0-6C04112931BA}"/>
              </a:ext>
            </a:extLst>
          </p:cNvPr>
          <p:cNvSpPr>
            <a:spLocks noGrp="1"/>
          </p:cNvSpPr>
          <p:nvPr>
            <p:ph type="sldNum" sz="quarter" idx="5"/>
          </p:nvPr>
        </p:nvSpPr>
        <p:spPr/>
        <p:txBody>
          <a:bodyPr/>
          <a:lstStyle/>
          <a:p>
            <a:fld id="{C960C1A5-0F25-452C-8CCC-E8937675D175}" type="slidenum">
              <a:rPr lang="en-US" smtClean="0"/>
              <a:t>5</a:t>
            </a:fld>
            <a:endParaRPr lang="en-US"/>
          </a:p>
        </p:txBody>
      </p:sp>
    </p:spTree>
    <p:extLst>
      <p:ext uri="{BB962C8B-B14F-4D97-AF65-F5344CB8AC3E}">
        <p14:creationId xmlns:p14="http://schemas.microsoft.com/office/powerpoint/2010/main" val="62758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C5BD8-1A37-114D-A73B-2F3743E73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C5148-BA9E-A760-09D9-780745C2B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8EE9C-1A3F-A90C-0C33-605678250E84}"/>
              </a:ext>
            </a:extLst>
          </p:cNvPr>
          <p:cNvSpPr>
            <a:spLocks noGrp="1"/>
          </p:cNvSpPr>
          <p:nvPr>
            <p:ph type="body" idx="1"/>
          </p:nvPr>
        </p:nvSpPr>
        <p:spPr/>
        <p:txBody>
          <a:bodyPr/>
          <a:lstStyle/>
          <a:p>
            <a:r>
              <a:rPr lang="en-US" dirty="0"/>
              <a:t>Teacher Notes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Present the work as an excerpt from English writer Samuel Johnson’s poem </a:t>
            </a:r>
            <a:r>
              <a:rPr lang="en-US" sz="1200" i="1" kern="1200" dirty="0">
                <a:solidFill>
                  <a:schemeClr val="tx1"/>
                </a:solidFill>
                <a:effectLst/>
                <a:latin typeface="+mn-lt"/>
                <a:ea typeface="+mn-ea"/>
                <a:cs typeface="+mn-cs"/>
              </a:rPr>
              <a:t>London</a:t>
            </a:r>
            <a:r>
              <a:rPr lang="en-US" sz="1200" kern="1200" dirty="0">
                <a:solidFill>
                  <a:schemeClr val="tx1"/>
                </a:solidFill>
                <a:effectLst/>
                <a:latin typeface="+mn-lt"/>
                <a:ea typeface="+mn-ea"/>
                <a:cs typeface="+mn-cs"/>
              </a:rPr>
              <a:t>, published in 1738. Originally published anonymously, the poem criticizes England’s government and laments the conditions of London’s poor, while also reflecting the widespread negative views many English people held toward Spain. By 1738, the Spanish Empire encompassed large parts of South America, North America, and the Caribbean, while the British Empire included much of the modern-day East Coast of the United States, as well as parts of the Caribbean and India. The expansion of the two empires heightened tensions through colonial rivalry, trade conflicts, and territorial disputes.</a:t>
            </a:r>
          </a:p>
          <a:p>
            <a:endParaRPr lang="en-US" dirty="0"/>
          </a:p>
        </p:txBody>
      </p:sp>
      <p:sp>
        <p:nvSpPr>
          <p:cNvPr id="4" name="Slide Number Placeholder 3">
            <a:extLst>
              <a:ext uri="{FF2B5EF4-FFF2-40B4-BE49-F238E27FC236}">
                <a16:creationId xmlns:a16="http://schemas.microsoft.com/office/drawing/2014/main" id="{08F483EC-5A01-5D4A-FF34-4DE979F642B9}"/>
              </a:ext>
            </a:extLst>
          </p:cNvPr>
          <p:cNvSpPr>
            <a:spLocks noGrp="1"/>
          </p:cNvSpPr>
          <p:nvPr>
            <p:ph type="sldNum" sz="quarter" idx="5"/>
          </p:nvPr>
        </p:nvSpPr>
        <p:spPr/>
        <p:txBody>
          <a:bodyPr/>
          <a:lstStyle/>
          <a:p>
            <a:fld id="{C960C1A5-0F25-452C-8CCC-E8937675D175}" type="slidenum">
              <a:rPr lang="en-US" smtClean="0"/>
              <a:t>6</a:t>
            </a:fld>
            <a:endParaRPr lang="en-US"/>
          </a:p>
        </p:txBody>
      </p:sp>
    </p:spTree>
    <p:extLst>
      <p:ext uri="{BB962C8B-B14F-4D97-AF65-F5344CB8AC3E}">
        <p14:creationId xmlns:p14="http://schemas.microsoft.com/office/powerpoint/2010/main" val="324562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42CFA-9136-063C-727D-42D30EE7D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B2635-88DB-9098-3B99-95AE5B3DE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9DF6A-C6F3-3366-6C6D-25A0963576F1}"/>
              </a:ext>
            </a:extLst>
          </p:cNvPr>
          <p:cNvSpPr>
            <a:spLocks noGrp="1"/>
          </p:cNvSpPr>
          <p:nvPr>
            <p:ph type="body" idx="1"/>
          </p:nvPr>
        </p:nvSpPr>
        <p:spPr/>
        <p:txBody>
          <a:bodyPr/>
          <a:lstStyle/>
          <a:p>
            <a:r>
              <a:rPr lang="en-US" dirty="0"/>
              <a:t>Teacher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Post or print the poem, then have students read it independently or in small groups and determine the excerpt’s tone or mood. Happy? Melancholy? Angry?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identify the speaker in the excerpt and the intended audience. Remind students that this excerpt was published in a longer poem in London in 1738.</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students to write one or two sentences paraphrasing or rewriting the excerpt.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determine the excerpt’s message or purpose. How does the speaker feel about the subject? What is the speaker trying to convey to the audience? </a:t>
            </a:r>
            <a:endParaRPr lang="en-US" sz="14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1A0C6DF9-066A-7BB9-1081-6772A57C7383}"/>
              </a:ext>
            </a:extLst>
          </p:cNvPr>
          <p:cNvSpPr>
            <a:spLocks noGrp="1"/>
          </p:cNvSpPr>
          <p:nvPr>
            <p:ph type="sldNum" sz="quarter" idx="5"/>
          </p:nvPr>
        </p:nvSpPr>
        <p:spPr/>
        <p:txBody>
          <a:bodyPr/>
          <a:lstStyle/>
          <a:p>
            <a:fld id="{C960C1A5-0F25-452C-8CCC-E8937675D175}" type="slidenum">
              <a:rPr lang="en-US" smtClean="0"/>
              <a:t>7</a:t>
            </a:fld>
            <a:endParaRPr lang="en-US"/>
          </a:p>
        </p:txBody>
      </p:sp>
    </p:spTree>
    <p:extLst>
      <p:ext uri="{BB962C8B-B14F-4D97-AF65-F5344CB8AC3E}">
        <p14:creationId xmlns:p14="http://schemas.microsoft.com/office/powerpoint/2010/main" val="278095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4750-FD7B-6DDD-8F15-E93884C7B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EAF36-D986-C35E-39D1-C4FCC7A36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6D1DE-CCA1-45D8-FEEF-DD92EAD8683B}"/>
              </a:ext>
            </a:extLst>
          </p:cNvPr>
          <p:cNvSpPr>
            <a:spLocks noGrp="1"/>
          </p:cNvSpPr>
          <p:nvPr>
            <p:ph type="body" idx="1"/>
          </p:nvPr>
        </p:nvSpPr>
        <p:spPr/>
        <p:txBody>
          <a:bodyPr/>
          <a:lstStyle/>
          <a:p>
            <a:r>
              <a:rPr lang="en-US" dirty="0"/>
              <a:t>Teacher Notes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 students with background on the initial expansion of the Spanish Empire. Explain to students that Spain’s expansion is often attributed to the three G’s: God, gold, and glory. In this lesson, they will analyze primary and secondary documents that showcase the motivations and actions of those involved in Spain’s expansion across six regions.</a:t>
            </a:r>
          </a:p>
          <a:p>
            <a:endParaRPr lang="en-US" dirty="0"/>
          </a:p>
        </p:txBody>
      </p:sp>
      <p:sp>
        <p:nvSpPr>
          <p:cNvPr id="4" name="Slide Number Placeholder 3">
            <a:extLst>
              <a:ext uri="{FF2B5EF4-FFF2-40B4-BE49-F238E27FC236}">
                <a16:creationId xmlns:a16="http://schemas.microsoft.com/office/drawing/2014/main" id="{5BD3965C-C05D-91CF-F200-907449788DE1}"/>
              </a:ext>
            </a:extLst>
          </p:cNvPr>
          <p:cNvSpPr>
            <a:spLocks noGrp="1"/>
          </p:cNvSpPr>
          <p:nvPr>
            <p:ph type="sldNum" sz="quarter" idx="5"/>
          </p:nvPr>
        </p:nvSpPr>
        <p:spPr/>
        <p:txBody>
          <a:bodyPr/>
          <a:lstStyle/>
          <a:p>
            <a:fld id="{C960C1A5-0F25-452C-8CCC-E8937675D175}" type="slidenum">
              <a:rPr lang="en-US" smtClean="0"/>
              <a:t>8</a:t>
            </a:fld>
            <a:endParaRPr lang="en-US"/>
          </a:p>
        </p:txBody>
      </p:sp>
    </p:spTree>
    <p:extLst>
      <p:ext uri="{BB962C8B-B14F-4D97-AF65-F5344CB8AC3E}">
        <p14:creationId xmlns:p14="http://schemas.microsoft.com/office/powerpoint/2010/main" val="706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6E972-F6E4-00EB-4921-412032B70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85FF2-E2D8-93A2-F6B8-75ED0AACC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EE48A3-47B9-95D6-F167-7B0A87E4C233}"/>
              </a:ext>
            </a:extLst>
          </p:cNvPr>
          <p:cNvSpPr>
            <a:spLocks noGrp="1"/>
          </p:cNvSpPr>
          <p:nvPr>
            <p:ph type="body" idx="1"/>
          </p:nvPr>
        </p:nvSpPr>
        <p:spPr/>
        <p:txBody>
          <a:bodyPr/>
          <a:lstStyle/>
          <a:p>
            <a:r>
              <a:rPr lang="en-US" dirty="0"/>
              <a:t>Teacher Notes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Break students into at least six groups, and assign each group a different region:</a:t>
            </a:r>
            <a:endParaRPr lang="en-US" dirty="0">
              <a:effectLst/>
            </a:endParaRPr>
          </a:p>
          <a:p>
            <a:pPr lvl="1"/>
            <a:r>
              <a:rPr lang="en-US" sz="1200" kern="1200" dirty="0">
                <a:solidFill>
                  <a:schemeClr val="tx1"/>
                </a:solidFill>
                <a:effectLst/>
                <a:latin typeface="+mn-lt"/>
                <a:ea typeface="+mn-ea"/>
                <a:cs typeface="+mn-cs"/>
              </a:rPr>
              <a:t>The Philippines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Peru</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Caribbean</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Mexico</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North Africa</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United States (Texas, Florida, and New Mexico)</a:t>
            </a:r>
            <a:endParaRPr lang="en-US" sz="14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dirty="0">
              <a:effectLst/>
            </a:endParaRPr>
          </a:p>
          <a:p>
            <a:pPr lvl="0"/>
            <a:r>
              <a:rPr lang="en-US" sz="1200" kern="1200" dirty="0">
                <a:solidFill>
                  <a:schemeClr val="tx1"/>
                </a:solidFill>
                <a:effectLst/>
                <a:latin typeface="+mn-lt"/>
                <a:ea typeface="+mn-ea"/>
                <a:cs typeface="+mn-cs"/>
              </a:rPr>
              <a:t>In their groups, students will read excerpts from their region's documents and annotate: </a:t>
            </a:r>
            <a:endParaRPr lang="en-US" sz="1400" kern="1200" dirty="0">
              <a:solidFill>
                <a:schemeClr val="tx1"/>
              </a:solidFill>
              <a:effectLst/>
              <a:latin typeface="+mn-lt"/>
              <a:ea typeface="+mn-ea"/>
              <a:cs typeface="+mn-cs"/>
            </a:endParaRPr>
          </a:p>
          <a:p>
            <a:pPr lvl="1"/>
            <a:r>
              <a:rPr lang="en-US" sz="1200" u="sng" kern="1200" dirty="0">
                <a:solidFill>
                  <a:schemeClr val="tx1"/>
                </a:solidFill>
                <a:effectLst/>
                <a:latin typeface="+mn-lt"/>
                <a:ea typeface="+mn-ea"/>
                <a:cs typeface="+mn-cs"/>
              </a:rPr>
              <a:t>Evidence of purpose</a:t>
            </a:r>
            <a:r>
              <a:rPr lang="en-US" sz="1200" kern="1200" dirty="0">
                <a:solidFill>
                  <a:schemeClr val="tx1"/>
                </a:solidFill>
                <a:effectLst/>
                <a:latin typeface="+mn-lt"/>
                <a:ea typeface="+mn-ea"/>
                <a:cs typeface="+mn-cs"/>
              </a:rPr>
              <a:t>. Students should highlight phrases that explain why Spain established settlements in that region. They can color-code according to the three G’s or another preferred method. </a:t>
            </a:r>
            <a:endParaRPr lang="en-US" sz="1400" kern="1200" dirty="0">
              <a:solidFill>
                <a:schemeClr val="tx1"/>
              </a:solidFill>
              <a:effectLst/>
              <a:latin typeface="+mn-lt"/>
              <a:ea typeface="+mn-ea"/>
              <a:cs typeface="+mn-cs"/>
            </a:endParaRPr>
          </a:p>
          <a:p>
            <a:pPr lvl="1"/>
            <a:r>
              <a:rPr lang="en-US" sz="1200" u="sng" kern="1200" dirty="0">
                <a:solidFill>
                  <a:schemeClr val="tx1"/>
                </a:solidFill>
                <a:effectLst/>
                <a:latin typeface="+mn-lt"/>
                <a:ea typeface="+mn-ea"/>
                <a:cs typeface="+mn-cs"/>
              </a:rPr>
              <a:t>Evidence of methods</a:t>
            </a:r>
            <a:r>
              <a:rPr lang="en-US" sz="1200" kern="1200" dirty="0">
                <a:solidFill>
                  <a:schemeClr val="tx1"/>
                </a:solidFill>
                <a:effectLst/>
                <a:latin typeface="+mn-lt"/>
                <a:ea typeface="+mn-ea"/>
                <a:cs typeface="+mn-cs"/>
              </a:rPr>
              <a:t>. Students should highlight phrases that describe how Spain entered the region and established settlements there.  </a:t>
            </a:r>
            <a:endParaRPr lang="en-US" sz="14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7F3CE1EF-412E-494A-BE8A-563D8BC877D1}"/>
              </a:ext>
            </a:extLst>
          </p:cNvPr>
          <p:cNvSpPr>
            <a:spLocks noGrp="1"/>
          </p:cNvSpPr>
          <p:nvPr>
            <p:ph type="sldNum" sz="quarter" idx="5"/>
          </p:nvPr>
        </p:nvSpPr>
        <p:spPr/>
        <p:txBody>
          <a:bodyPr/>
          <a:lstStyle/>
          <a:p>
            <a:fld id="{C960C1A5-0F25-452C-8CCC-E8937675D175}" type="slidenum">
              <a:rPr lang="en-US" smtClean="0"/>
              <a:t>9</a:t>
            </a:fld>
            <a:endParaRPr lang="en-US"/>
          </a:p>
        </p:txBody>
      </p:sp>
    </p:spTree>
    <p:extLst>
      <p:ext uri="{BB962C8B-B14F-4D97-AF65-F5344CB8AC3E}">
        <p14:creationId xmlns:p14="http://schemas.microsoft.com/office/powerpoint/2010/main" val="131955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0B41-99E6-CAD6-89BF-45ED5F3A68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BC0DF5-6C56-A933-CB46-47742C080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348C6-2030-C40D-B151-46F915A7E9D7}"/>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5" name="Footer Placeholder 4">
            <a:extLst>
              <a:ext uri="{FF2B5EF4-FFF2-40B4-BE49-F238E27FC236}">
                <a16:creationId xmlns:a16="http://schemas.microsoft.com/office/drawing/2014/main" id="{592B04A2-1770-880F-0BE6-EE0AE334E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69608-0235-28C5-3056-C725A5AF2270}"/>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291584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08DA-A57F-7EA2-1943-EE3C4A167C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25986-8E9B-14B6-B8AB-481E49CA23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36F4B-50B5-982B-7B9C-4DA70224C6A8}"/>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5" name="Footer Placeholder 4">
            <a:extLst>
              <a:ext uri="{FF2B5EF4-FFF2-40B4-BE49-F238E27FC236}">
                <a16:creationId xmlns:a16="http://schemas.microsoft.com/office/drawing/2014/main" id="{F0296BF9-23C4-7AD0-72B9-D64629FD5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79FA4-3AFD-DDFF-24CD-665B7B462B8B}"/>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176935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00677A-5449-B5FD-A7E5-9B4CF59B81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58737-4CDB-0496-C729-A4F2CACFD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6AF15-A489-243A-60F0-9C8647EC0523}"/>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5" name="Footer Placeholder 4">
            <a:extLst>
              <a:ext uri="{FF2B5EF4-FFF2-40B4-BE49-F238E27FC236}">
                <a16:creationId xmlns:a16="http://schemas.microsoft.com/office/drawing/2014/main" id="{2E20DED9-25E7-6024-C73E-AEFDEEE05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150BC-A6F3-1194-CF5E-5FB533A56116}"/>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147332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8"/>
          <p:cNvSpPr>
            <a:spLocks noGrp="1"/>
          </p:cNvSpPr>
          <p:nvPr>
            <p:ph type="pic" sz="quarter" idx="10" hasCustomPrompt="1"/>
          </p:nvPr>
        </p:nvSpPr>
        <p:spPr>
          <a:xfrm>
            <a:off x="925689" y="0"/>
            <a:ext cx="11266311" cy="6858000"/>
          </a:xfrm>
        </p:spPr>
        <p:txBody>
          <a:bodyPr>
            <a:normAutofit/>
          </a:bodyPr>
          <a:lstStyle>
            <a:lvl1pPr marL="0" indent="0">
              <a:buNone/>
              <a:defRPr sz="1600" i="1" baseline="0">
                <a:solidFill>
                  <a:schemeClr val="accent3"/>
                </a:solidFill>
                <a:latin typeface="+mn-lt"/>
              </a:defRPr>
            </a:lvl1pPr>
          </a:lstStyle>
          <a:p>
            <a:r>
              <a:rPr lang="en-US" dirty="0"/>
              <a:t>Add image here</a:t>
            </a:r>
            <a:endParaRPr lang="th-TH" dirty="0"/>
          </a:p>
        </p:txBody>
      </p:sp>
      <p:sp>
        <p:nvSpPr>
          <p:cNvPr id="3" name="Subtitle 2"/>
          <p:cNvSpPr>
            <a:spLocks noGrp="1"/>
          </p:cNvSpPr>
          <p:nvPr>
            <p:ph type="subTitle" idx="1" hasCustomPrompt="1"/>
          </p:nvPr>
        </p:nvSpPr>
        <p:spPr>
          <a:xfrm>
            <a:off x="6481623" y="2650436"/>
            <a:ext cx="5818535" cy="490331"/>
          </a:xfrm>
        </p:spPr>
        <p:txBody>
          <a:bodyPr>
            <a:normAutofit/>
          </a:bodyPr>
          <a:lstStyle>
            <a:lvl1pPr marL="0" indent="0" algn="l">
              <a:buNone/>
              <a:defRPr sz="2400" i="0" baseline="0">
                <a:solidFill>
                  <a:schemeClr val="tx1">
                    <a:lumMod val="75000"/>
                    <a:lumOff val="25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17" name="Text Placeholder 16"/>
          <p:cNvSpPr>
            <a:spLocks noGrp="1"/>
          </p:cNvSpPr>
          <p:nvPr>
            <p:ph type="body" sz="quarter" idx="11" hasCustomPrompt="1"/>
          </p:nvPr>
        </p:nvSpPr>
        <p:spPr>
          <a:xfrm>
            <a:off x="6481623" y="3718338"/>
            <a:ext cx="4743515" cy="330994"/>
          </a:xfrm>
        </p:spPr>
        <p:txBody>
          <a:bodyPr>
            <a:normAutofit/>
          </a:bodyPr>
          <a:lstStyle>
            <a:lvl1pPr marL="0" indent="0">
              <a:buNone/>
              <a:defRPr sz="2000" b="0">
                <a:solidFill>
                  <a:schemeClr val="tx1">
                    <a:lumMod val="75000"/>
                    <a:lumOff val="25000"/>
                  </a:schemeClr>
                </a:solidFill>
                <a:latin typeface="+mn-lt"/>
              </a:defRPr>
            </a:lvl1pPr>
          </a:lstStyle>
          <a:p>
            <a:pPr lvl="0"/>
            <a:r>
              <a:rPr lang="en-US"/>
              <a:t>Author</a:t>
            </a:r>
            <a:endParaRPr lang="th-TH"/>
          </a:p>
        </p:txBody>
      </p:sp>
      <p:sp>
        <p:nvSpPr>
          <p:cNvPr id="18" name="Text Placeholder 16"/>
          <p:cNvSpPr>
            <a:spLocks noGrp="1"/>
          </p:cNvSpPr>
          <p:nvPr>
            <p:ph type="body" sz="quarter" idx="12" hasCustomPrompt="1"/>
          </p:nvPr>
        </p:nvSpPr>
        <p:spPr>
          <a:xfrm>
            <a:off x="6481623" y="4049333"/>
            <a:ext cx="4743515" cy="265353"/>
          </a:xfrm>
        </p:spPr>
        <p:txBody>
          <a:bodyPr>
            <a:normAutofit/>
          </a:bodyPr>
          <a:lstStyle>
            <a:lvl1pPr marL="0" indent="0">
              <a:buNone/>
              <a:defRPr sz="1200" b="0" baseline="0">
                <a:solidFill>
                  <a:schemeClr val="tx1">
                    <a:lumMod val="75000"/>
                    <a:lumOff val="25000"/>
                  </a:schemeClr>
                </a:solidFill>
                <a:latin typeface="+mn-lt"/>
              </a:defRPr>
            </a:lvl1pPr>
          </a:lstStyle>
          <a:p>
            <a:pPr lvl="0"/>
            <a:r>
              <a:rPr lang="en-US"/>
              <a:t>DD MM YY</a:t>
            </a:r>
            <a:endParaRPr lang="th-TH"/>
          </a:p>
        </p:txBody>
      </p:sp>
      <p:sp>
        <p:nvSpPr>
          <p:cNvPr id="4" name="Title 3">
            <a:extLst>
              <a:ext uri="{FF2B5EF4-FFF2-40B4-BE49-F238E27FC236}">
                <a16:creationId xmlns:a16="http://schemas.microsoft.com/office/drawing/2014/main" id="{BB32488C-BF09-45E8-82D3-CA8E6E053F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674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8"/>
          <p:cNvSpPr>
            <a:spLocks noGrp="1"/>
          </p:cNvSpPr>
          <p:nvPr>
            <p:ph type="pic" sz="quarter" idx="10" hasCustomPrompt="1"/>
          </p:nvPr>
        </p:nvSpPr>
        <p:spPr>
          <a:xfrm>
            <a:off x="925689" y="0"/>
            <a:ext cx="11266311" cy="6858000"/>
          </a:xfrm>
        </p:spPr>
        <p:txBody>
          <a:bodyPr>
            <a:normAutofit/>
          </a:bodyPr>
          <a:lstStyle>
            <a:lvl1pPr marL="0" indent="0">
              <a:buNone/>
              <a:defRPr sz="1600" i="1" baseline="0">
                <a:solidFill>
                  <a:schemeClr val="accent3"/>
                </a:solidFill>
                <a:latin typeface="+mn-lt"/>
              </a:defRPr>
            </a:lvl1pPr>
          </a:lstStyle>
          <a:p>
            <a:r>
              <a:rPr lang="en-US" dirty="0"/>
              <a:t>Add image here</a:t>
            </a:r>
            <a:endParaRPr lang="th-TH" dirty="0"/>
          </a:p>
        </p:txBody>
      </p:sp>
      <p:sp>
        <p:nvSpPr>
          <p:cNvPr id="3" name="Subtitle 2"/>
          <p:cNvSpPr>
            <a:spLocks noGrp="1"/>
          </p:cNvSpPr>
          <p:nvPr>
            <p:ph type="subTitle" idx="1" hasCustomPrompt="1"/>
          </p:nvPr>
        </p:nvSpPr>
        <p:spPr>
          <a:xfrm>
            <a:off x="6481623" y="2650436"/>
            <a:ext cx="5818535" cy="490331"/>
          </a:xfrm>
        </p:spPr>
        <p:txBody>
          <a:bodyPr>
            <a:normAutofit/>
          </a:bodyPr>
          <a:lstStyle>
            <a:lvl1pPr marL="0" indent="0" algn="l">
              <a:buNone/>
              <a:defRPr sz="2400" i="0" baseline="0">
                <a:solidFill>
                  <a:schemeClr val="tx1">
                    <a:lumMod val="75000"/>
                    <a:lumOff val="25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17" name="Text Placeholder 16"/>
          <p:cNvSpPr>
            <a:spLocks noGrp="1"/>
          </p:cNvSpPr>
          <p:nvPr>
            <p:ph type="body" sz="quarter" idx="11" hasCustomPrompt="1"/>
          </p:nvPr>
        </p:nvSpPr>
        <p:spPr>
          <a:xfrm>
            <a:off x="6481623" y="3718338"/>
            <a:ext cx="4743515" cy="330994"/>
          </a:xfrm>
        </p:spPr>
        <p:txBody>
          <a:bodyPr>
            <a:normAutofit/>
          </a:bodyPr>
          <a:lstStyle>
            <a:lvl1pPr marL="0" indent="0">
              <a:buNone/>
              <a:defRPr sz="2000" b="0">
                <a:solidFill>
                  <a:schemeClr val="tx1">
                    <a:lumMod val="75000"/>
                    <a:lumOff val="25000"/>
                  </a:schemeClr>
                </a:solidFill>
                <a:latin typeface="+mn-lt"/>
              </a:defRPr>
            </a:lvl1pPr>
          </a:lstStyle>
          <a:p>
            <a:pPr lvl="0"/>
            <a:r>
              <a:rPr lang="en-US"/>
              <a:t>Author</a:t>
            </a:r>
            <a:endParaRPr lang="th-TH"/>
          </a:p>
        </p:txBody>
      </p:sp>
      <p:sp>
        <p:nvSpPr>
          <p:cNvPr id="18" name="Text Placeholder 16"/>
          <p:cNvSpPr>
            <a:spLocks noGrp="1"/>
          </p:cNvSpPr>
          <p:nvPr>
            <p:ph type="body" sz="quarter" idx="12" hasCustomPrompt="1"/>
          </p:nvPr>
        </p:nvSpPr>
        <p:spPr>
          <a:xfrm>
            <a:off x="6481623" y="4049333"/>
            <a:ext cx="4743515" cy="265353"/>
          </a:xfrm>
        </p:spPr>
        <p:txBody>
          <a:bodyPr>
            <a:normAutofit/>
          </a:bodyPr>
          <a:lstStyle>
            <a:lvl1pPr marL="0" indent="0">
              <a:buNone/>
              <a:defRPr sz="1200" b="0" baseline="0">
                <a:solidFill>
                  <a:schemeClr val="tx1">
                    <a:lumMod val="75000"/>
                    <a:lumOff val="25000"/>
                  </a:schemeClr>
                </a:solidFill>
                <a:latin typeface="+mn-lt"/>
              </a:defRPr>
            </a:lvl1pPr>
          </a:lstStyle>
          <a:p>
            <a:pPr lvl="0"/>
            <a:r>
              <a:rPr lang="en-US"/>
              <a:t>DD MM YY</a:t>
            </a:r>
            <a:endParaRPr lang="th-TH"/>
          </a:p>
        </p:txBody>
      </p:sp>
      <p:sp>
        <p:nvSpPr>
          <p:cNvPr id="4" name="Title 3">
            <a:extLst>
              <a:ext uri="{FF2B5EF4-FFF2-40B4-BE49-F238E27FC236}">
                <a16:creationId xmlns:a16="http://schemas.microsoft.com/office/drawing/2014/main" id="{BB32488C-BF09-45E8-82D3-CA8E6E053F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5690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solidFill>
                  <a:schemeClr val="tx1">
                    <a:lumMod val="75000"/>
                    <a:lumOff val="25000"/>
                  </a:schemeClr>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PT Serif" panose="020A0603040505020204" pitchFamily="18" charset="0"/>
              </a:defRPr>
            </a:lvl1pPr>
            <a:lvl2pPr marL="685800" indent="-228600">
              <a:buFont typeface="Courier New" panose="02070309020205020404" pitchFamily="49" charset="0"/>
              <a:buChar char="o"/>
              <a:defRPr>
                <a:latin typeface="PT Serif" panose="020A0603040505020204" pitchFamily="18" charset="0"/>
              </a:defRPr>
            </a:lvl2pPr>
            <a:lvl3pPr marL="1143000" indent="-228600">
              <a:buFont typeface="Wingdings" panose="05000000000000000000" pitchFamily="2" charset="2"/>
              <a:buChar char="§"/>
              <a:defRPr>
                <a:latin typeface="PT Serif" panose="020A0603040505020204" pitchFamily="18" charset="0"/>
              </a:defRPr>
            </a:lvl3pPr>
            <a:lvl4pPr marL="1600200" indent="-228600">
              <a:buFont typeface="Arial" panose="020B0604020202020204" pitchFamily="34" charset="0"/>
              <a:buChar char="•"/>
              <a:defRPr>
                <a:latin typeface="PT Serif" panose="020A0603040505020204" pitchFamily="18" charset="0"/>
              </a:defRPr>
            </a:lvl4pPr>
            <a:lvl5pPr>
              <a:defRPr>
                <a:latin typeface="PT Serif" panose="020A0603040505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DC13799C-A33F-4B58-808D-877840586325}"/>
              </a:ext>
            </a:extLst>
          </p:cNvPr>
          <p:cNvPicPr>
            <a:picLocks noChangeAspect="1"/>
          </p:cNvPicPr>
          <p:nvPr userDrawn="1"/>
        </p:nvPicPr>
        <p:blipFill>
          <a:blip r:embed="rId2"/>
          <a:stretch>
            <a:fillRect/>
          </a:stretch>
        </p:blipFill>
        <p:spPr>
          <a:xfrm>
            <a:off x="0" y="6028860"/>
            <a:ext cx="12192000" cy="835312"/>
          </a:xfrm>
          <a:prstGeom prst="rect">
            <a:avLst/>
          </a:prstGeom>
        </p:spPr>
      </p:pic>
    </p:spTree>
    <p:extLst>
      <p:ext uri="{BB962C8B-B14F-4D97-AF65-F5344CB8AC3E}">
        <p14:creationId xmlns:p14="http://schemas.microsoft.com/office/powerpoint/2010/main" val="4084745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tyle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4418" y="632933"/>
            <a:ext cx="5827183" cy="639277"/>
          </a:xfrm>
        </p:spPr>
        <p:txBody>
          <a:bodyPr anchor="t">
            <a:noAutofit/>
          </a:bodyPr>
          <a:lstStyle>
            <a:lvl1pPr algn="l">
              <a:lnSpc>
                <a:spcPct val="100000"/>
              </a:lnSpc>
              <a:defRPr sz="4000" b="0" spc="0" baseline="0">
                <a:solidFill>
                  <a:schemeClr val="tx1">
                    <a:lumMod val="75000"/>
                    <a:lumOff val="25000"/>
                  </a:schemeClr>
                </a:solidFill>
              </a:defRPr>
            </a:lvl1pPr>
          </a:lstStyle>
          <a:p>
            <a:r>
              <a:rPr lang="en-US"/>
              <a:t>TITLE HERE</a:t>
            </a:r>
          </a:p>
        </p:txBody>
      </p:sp>
      <p:sp>
        <p:nvSpPr>
          <p:cNvPr id="4" name="Text Placeholder 16"/>
          <p:cNvSpPr>
            <a:spLocks noGrp="1"/>
          </p:cNvSpPr>
          <p:nvPr>
            <p:ph type="body" sz="quarter" idx="13" hasCustomPrompt="1"/>
          </p:nvPr>
        </p:nvSpPr>
        <p:spPr>
          <a:xfrm>
            <a:off x="624418" y="366713"/>
            <a:ext cx="5827183" cy="306387"/>
          </a:xfrm>
        </p:spPr>
        <p:txBody>
          <a:bodyPr anchor="t">
            <a:noAutofit/>
          </a:bodyPr>
          <a:lstStyle>
            <a:lvl1pPr marL="0" indent="0" algn="l">
              <a:lnSpc>
                <a:spcPct val="100000"/>
              </a:lnSpc>
              <a:buNone/>
              <a:defRPr sz="1400" b="0" baseline="0">
                <a:solidFill>
                  <a:schemeClr val="tx1">
                    <a:lumMod val="75000"/>
                    <a:lumOff val="25000"/>
                  </a:schemeClr>
                </a:solidFill>
                <a:latin typeface="+mn-lt"/>
              </a:defRPr>
            </a:lvl1pPr>
          </a:lstStyle>
          <a:p>
            <a:pPr lvl="0"/>
            <a:r>
              <a:rPr lang="en-US"/>
              <a:t>Additional Content</a:t>
            </a:r>
            <a:endParaRPr lang="th-TH"/>
          </a:p>
        </p:txBody>
      </p:sp>
      <p:sp>
        <p:nvSpPr>
          <p:cNvPr id="6" name="Rectangle 5"/>
          <p:cNvSpPr/>
          <p:nvPr userDrawn="1"/>
        </p:nvSpPr>
        <p:spPr>
          <a:xfrm>
            <a:off x="742953" y="1382208"/>
            <a:ext cx="1855692" cy="10757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th-TH">
              <a:solidFill>
                <a:schemeClr val="accent1"/>
              </a:solidFill>
            </a:endParaRPr>
          </a:p>
        </p:txBody>
      </p:sp>
    </p:spTree>
    <p:extLst>
      <p:ext uri="{BB962C8B-B14F-4D97-AF65-F5344CB8AC3E}">
        <p14:creationId xmlns:p14="http://schemas.microsoft.com/office/powerpoint/2010/main" val="133916199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72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329D-2F87-D1EC-3C4A-3A7B6AA89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F5C79-56F8-0C1B-5169-4D99C8BC55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9D0F9-928A-F6C9-BCAF-1EC65735BA2A}"/>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5" name="Footer Placeholder 4">
            <a:extLst>
              <a:ext uri="{FF2B5EF4-FFF2-40B4-BE49-F238E27FC236}">
                <a16:creationId xmlns:a16="http://schemas.microsoft.com/office/drawing/2014/main" id="{AE719D81-2011-ACD2-F4F9-394CA180F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31352-8EEE-17D2-7E61-ADC48252B51C}"/>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18904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3883-21BD-0BD9-C844-B06A0C3FA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4FF17C-E0E5-A300-5B65-9247C3A331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431CA-2C7C-5EF9-94F4-2990AD97E9F6}"/>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5" name="Footer Placeholder 4">
            <a:extLst>
              <a:ext uri="{FF2B5EF4-FFF2-40B4-BE49-F238E27FC236}">
                <a16:creationId xmlns:a16="http://schemas.microsoft.com/office/drawing/2014/main" id="{F43292C3-7E94-BBEB-1A25-D1E258326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85CC4-ECF2-9992-BFD3-4FD7B93747FC}"/>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139717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B2B4-31C5-19DE-EB29-88BE4B5F7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4570EB-7303-F3C8-121F-94F6CB562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2BBBC7-2B3C-3D4E-C481-E9E089CBC9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AFAFF4-C871-70C6-52E3-D0992E67D019}"/>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6" name="Footer Placeholder 5">
            <a:extLst>
              <a:ext uri="{FF2B5EF4-FFF2-40B4-BE49-F238E27FC236}">
                <a16:creationId xmlns:a16="http://schemas.microsoft.com/office/drawing/2014/main" id="{78B6D504-AD4F-4447-E823-86AD2AA9E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3A04C-FCCC-D9AC-C27E-D2714AE834F3}"/>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196359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D1F3-A64E-B179-E600-35D3FA2120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03EA9-2A4F-9591-D8E4-B099C9384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733735-4C51-F742-5336-07C4F9E6DF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9B0B20-70D3-83D0-6A37-183F856BAB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9D616-5DB2-3452-65AE-ABE82911EE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F85183-7182-D4F6-E0A4-59FC6F2A099C}"/>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8" name="Footer Placeholder 7">
            <a:extLst>
              <a:ext uri="{FF2B5EF4-FFF2-40B4-BE49-F238E27FC236}">
                <a16:creationId xmlns:a16="http://schemas.microsoft.com/office/drawing/2014/main" id="{F88E7C57-2D7A-2BF9-A0B7-A55003DA70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6EFD38-8A39-11AE-E1FF-FF9CB7B98FFC}"/>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74514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2B5F-F6F4-2826-3F52-46FE894D0C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CE5283-C572-AF64-F3A4-0AAF519D4648}"/>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4" name="Footer Placeholder 3">
            <a:extLst>
              <a:ext uri="{FF2B5EF4-FFF2-40B4-BE49-F238E27FC236}">
                <a16:creationId xmlns:a16="http://schemas.microsoft.com/office/drawing/2014/main" id="{161DF867-B483-7AB3-4D9D-EF10E11658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85C7AF-5CA0-F7A7-9C84-32E3CDC2ACFF}"/>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85936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11F7A-4A00-23BB-D068-60C2A173BE95}"/>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3" name="Footer Placeholder 2">
            <a:extLst>
              <a:ext uri="{FF2B5EF4-FFF2-40B4-BE49-F238E27FC236}">
                <a16:creationId xmlns:a16="http://schemas.microsoft.com/office/drawing/2014/main" id="{378D9445-2DE7-4ABE-9F77-88BDC526FF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A70BE9-C0E7-2047-D908-FF9E32BC717D}"/>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324773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E13B-06AD-9715-D41A-886DF3D8E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1DDB1-2E09-681B-3E94-BC1BEE9DB1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57CC0D-4E81-A889-D1A5-F1B5DCE7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E7C1D-8652-31A5-D179-88D8E89D2F9E}"/>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6" name="Footer Placeholder 5">
            <a:extLst>
              <a:ext uri="{FF2B5EF4-FFF2-40B4-BE49-F238E27FC236}">
                <a16:creationId xmlns:a16="http://schemas.microsoft.com/office/drawing/2014/main" id="{5A96DEE3-274C-C67C-598D-2CCF51B45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6040E-5847-76FB-FF1C-4DAB0003492D}"/>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300430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BADB-E330-D399-7D2F-D28972BC0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610322-2021-52C4-CC32-97F73A8EAC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FC36E4-3399-777A-6339-D995124C9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46CA2-681C-C46A-DBF0-C7C1222F633C}"/>
              </a:ext>
            </a:extLst>
          </p:cNvPr>
          <p:cNvSpPr>
            <a:spLocks noGrp="1"/>
          </p:cNvSpPr>
          <p:nvPr>
            <p:ph type="dt" sz="half" idx="10"/>
          </p:nvPr>
        </p:nvSpPr>
        <p:spPr/>
        <p:txBody>
          <a:bodyPr/>
          <a:lstStyle/>
          <a:p>
            <a:fld id="{B1EC468B-B3F8-4B1B-A015-BB8EB46F8C32}" type="datetimeFigureOut">
              <a:rPr lang="en-US" smtClean="0"/>
              <a:t>1/15/2026</a:t>
            </a:fld>
            <a:endParaRPr lang="en-US"/>
          </a:p>
        </p:txBody>
      </p:sp>
      <p:sp>
        <p:nvSpPr>
          <p:cNvPr id="6" name="Footer Placeholder 5">
            <a:extLst>
              <a:ext uri="{FF2B5EF4-FFF2-40B4-BE49-F238E27FC236}">
                <a16:creationId xmlns:a16="http://schemas.microsoft.com/office/drawing/2014/main" id="{6D9F294E-5491-F4FE-ED45-637A75B4B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506AC-5CAE-BCD2-397A-BE38B7FA8198}"/>
              </a:ext>
            </a:extLst>
          </p:cNvPr>
          <p:cNvSpPr>
            <a:spLocks noGrp="1"/>
          </p:cNvSpPr>
          <p:nvPr>
            <p:ph type="sldNum" sz="quarter" idx="12"/>
          </p:nvPr>
        </p:nvSpPr>
        <p:spPr/>
        <p:txBody>
          <a:bodyPr/>
          <a:lstStyle/>
          <a:p>
            <a:fld id="{4E5434AA-49E2-440C-A97D-146DD3B667F9}" type="slidenum">
              <a:rPr lang="en-US" smtClean="0"/>
              <a:t>‹#›</a:t>
            </a:fld>
            <a:endParaRPr lang="en-US"/>
          </a:p>
        </p:txBody>
      </p:sp>
    </p:spTree>
    <p:extLst>
      <p:ext uri="{BB962C8B-B14F-4D97-AF65-F5344CB8AC3E}">
        <p14:creationId xmlns:p14="http://schemas.microsoft.com/office/powerpoint/2010/main" val="99300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AD67F-CD11-37C0-93DC-D046A7509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BD78E6-454D-C8DD-47A1-3737ACDEE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5BF96-0AF1-0FC6-6D77-7EDF8D1EB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C468B-B3F8-4B1B-A015-BB8EB46F8C32}" type="datetimeFigureOut">
              <a:rPr lang="en-US" smtClean="0"/>
              <a:t>1/15/2026</a:t>
            </a:fld>
            <a:endParaRPr lang="en-US"/>
          </a:p>
        </p:txBody>
      </p:sp>
      <p:sp>
        <p:nvSpPr>
          <p:cNvPr id="5" name="Footer Placeholder 4">
            <a:extLst>
              <a:ext uri="{FF2B5EF4-FFF2-40B4-BE49-F238E27FC236}">
                <a16:creationId xmlns:a16="http://schemas.microsoft.com/office/drawing/2014/main" id="{29146B33-C610-9BD0-BD9C-E448D9310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A182C3-5354-25D1-9B91-33B9025D5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434AA-49E2-440C-A97D-146DD3B667F9}" type="slidenum">
              <a:rPr lang="en-US" smtClean="0"/>
              <a:t>‹#›</a:t>
            </a:fld>
            <a:endParaRPr lang="en-US"/>
          </a:p>
        </p:txBody>
      </p:sp>
    </p:spTree>
    <p:extLst>
      <p:ext uri="{BB962C8B-B14F-4D97-AF65-F5344CB8AC3E}">
        <p14:creationId xmlns:p14="http://schemas.microsoft.com/office/powerpoint/2010/main" val="1965766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Slide Number Placeholder 5">
            <a:extLst>
              <a:ext uri="{FF2B5EF4-FFF2-40B4-BE49-F238E27FC236}">
                <a16:creationId xmlns:a16="http://schemas.microsoft.com/office/drawing/2014/main" id="{C3AAA403-B4A9-4B12-B174-B725B13731CC}"/>
              </a:ext>
            </a:extLst>
          </p:cNvPr>
          <p:cNvSpPr txBox="1">
            <a:spLocks/>
          </p:cNvSpPr>
          <p:nvPr userDrawn="1"/>
        </p:nvSpPr>
        <p:spPr>
          <a:xfrm>
            <a:off x="9372600" y="64294"/>
            <a:ext cx="2743200" cy="365125"/>
          </a:xfrm>
          <a:prstGeom prst="rect">
            <a:avLst/>
          </a:prstGeom>
        </p:spPr>
        <p:txBody>
          <a:bodyPr vert="horz" lIns="91440" tIns="45720" rIns="91440" bIns="45720" rtlCol="0" anchor="ctr"/>
          <a:lstStyle>
            <a:defPPr>
              <a:defRPr lang="th-TH"/>
            </a:defPPr>
            <a:lvl1pPr marL="0" algn="r"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556273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sldNum="0"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2160">
          <p15:clr>
            <a:srgbClr val="F26B43"/>
          </p15:clr>
        </p15:guide>
        <p15:guide id="3" pos="7287">
          <p15:clr>
            <a:srgbClr val="F26B43"/>
          </p15:clr>
        </p15:guide>
        <p15:guide id="4" orient="horz" pos="4065">
          <p15:clr>
            <a:srgbClr val="F26B43"/>
          </p15:clr>
        </p15:guide>
        <p15:guide id="5" orient="horz" pos="255">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education@thealamo.org"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domquartier.at/en/residenzgalerie-collection-online/paintings/allegory-of-charles-v-as-ruler-of-the-world-copy-after-francesco-mazzola-called-parmigianino-1503-1540-allegory-of-charles-v-as-ruler-of-the-world-15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www.domquartier.at/en/residenzgalerie-collection-online/paintings/allegory-of-charles-v-as-ruler-of-the-world-copy-after-francesco-mazzola-called-parmigianino-1503-1540-allegory-of-charles-v-as-ruler-of-the-world-153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worldhistory.org/image/14411/map-of-the-spanish-colonial-empir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tall, stone">
            <a:extLst>
              <a:ext uri="{FF2B5EF4-FFF2-40B4-BE49-F238E27FC236}">
                <a16:creationId xmlns:a16="http://schemas.microsoft.com/office/drawing/2014/main" id="{110555C6-1E67-9FA1-8E25-381AC76A48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ctrTitle"/>
          </p:nvPr>
        </p:nvSpPr>
        <p:spPr>
          <a:xfrm>
            <a:off x="3427769" y="5330100"/>
            <a:ext cx="8824232" cy="1326693"/>
          </a:xfrm>
        </p:spPr>
        <p:txBody>
          <a:bodyPr>
            <a:normAutofit/>
          </a:bodyPr>
          <a:lstStyle/>
          <a:p>
            <a:pPr>
              <a:lnSpc>
                <a:spcPct val="100000"/>
              </a:lnSpc>
              <a:spcBef>
                <a:spcPts val="0"/>
              </a:spcBef>
              <a:spcAft>
                <a:spcPts val="600"/>
              </a:spcAft>
            </a:pPr>
            <a:r>
              <a:rPr lang="en-GB" sz="4000" dirty="0">
                <a:solidFill>
                  <a:schemeClr val="bg1"/>
                </a:solidFill>
                <a:latin typeface="Georgia" panose="02040502050405020303" pitchFamily="18" charset="0"/>
              </a:rPr>
              <a:t>The Spanish Empire</a:t>
            </a:r>
            <a:br>
              <a:rPr lang="en-GB" sz="4000" dirty="0">
                <a:solidFill>
                  <a:schemeClr val="bg1"/>
                </a:solidFill>
                <a:latin typeface="Georgia" panose="02040502050405020303" pitchFamily="18" charset="0"/>
              </a:rPr>
            </a:br>
            <a:r>
              <a:rPr lang="en-GB" sz="1800" b="0" i="0" u="none" strike="noStrike" dirty="0">
                <a:solidFill>
                  <a:srgbClr val="FFFFFF"/>
                </a:solidFill>
                <a:effectLst/>
                <a:latin typeface="PT Serif" panose="020A0603040505020204" pitchFamily="18" charset="0"/>
              </a:rPr>
              <a:t>Spanish Texas</a:t>
            </a:r>
            <a:endParaRPr lang="en-US" sz="17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54339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A34C8-ED71-351D-79EE-8401C933F657}"/>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A7AB5C20-0AB1-26FA-14A5-EBCCB167E2B9}"/>
              </a:ext>
            </a:extLst>
          </p:cNvPr>
          <p:cNvSpPr txBox="1">
            <a:spLocks/>
          </p:cNvSpPr>
          <p:nvPr/>
        </p:nvSpPr>
        <p:spPr>
          <a:xfrm>
            <a:off x="237461" y="397396"/>
            <a:ext cx="11717078" cy="78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dirty="0">
                <a:solidFill>
                  <a:srgbClr val="292929"/>
                </a:solidFill>
                <a:latin typeface="Publico Headline Medium" panose="02040602060504060203" pitchFamily="18" charset="0"/>
              </a:rPr>
              <a:t>Document Analysis</a:t>
            </a:r>
          </a:p>
        </p:txBody>
      </p:sp>
      <p:sp>
        <p:nvSpPr>
          <p:cNvPr id="45" name="Content Placeholder 2">
            <a:extLst>
              <a:ext uri="{FF2B5EF4-FFF2-40B4-BE49-F238E27FC236}">
                <a16:creationId xmlns:a16="http://schemas.microsoft.com/office/drawing/2014/main" id="{A70A15E1-4613-FB2F-A9AF-085E09AAF66B}"/>
              </a:ext>
            </a:extLst>
          </p:cNvPr>
          <p:cNvSpPr>
            <a:spLocks noGrp="1"/>
          </p:cNvSpPr>
          <p:nvPr>
            <p:ph idx="1"/>
          </p:nvPr>
        </p:nvSpPr>
        <p:spPr>
          <a:xfrm>
            <a:off x="237460" y="1258710"/>
            <a:ext cx="11717079" cy="2144163"/>
          </a:xfrm>
        </p:spPr>
        <p:txBody>
          <a:bodyPr vert="horz" lIns="91440" tIns="45720" rIns="91440" bIns="45720" rtlCol="0" anchor="t">
            <a:normAutofit/>
          </a:bodyPr>
          <a:lstStyle/>
          <a:p>
            <a:pPr marL="0" indent="0">
              <a:lnSpc>
                <a:spcPct val="100000"/>
              </a:lnSpc>
              <a:spcBef>
                <a:spcPts val="0"/>
              </a:spcBef>
              <a:spcAft>
                <a:spcPts val="1200"/>
              </a:spcAft>
              <a:buNone/>
            </a:pPr>
            <a:r>
              <a:rPr lang="en-US" dirty="0">
                <a:solidFill>
                  <a:schemeClr val="tx1"/>
                </a:solidFill>
                <a:latin typeface="National 2" panose="020B0504030502020203" pitchFamily="34" charset="0"/>
              </a:rPr>
              <a:t>Discuss in your small groups and decide on two or three highlighted phrases that best demonstrate both the purpose and the methods of Spanish expansion.</a:t>
            </a:r>
          </a:p>
        </p:txBody>
      </p:sp>
      <p:grpSp>
        <p:nvGrpSpPr>
          <p:cNvPr id="39" name="Group 38">
            <a:extLst>
              <a:ext uri="{FF2B5EF4-FFF2-40B4-BE49-F238E27FC236}">
                <a16:creationId xmlns:a16="http://schemas.microsoft.com/office/drawing/2014/main" id="{A1467057-BBD5-B5F5-739C-388A8B7ABDDE}"/>
              </a:ext>
            </a:extLst>
          </p:cNvPr>
          <p:cNvGrpSpPr/>
          <p:nvPr/>
        </p:nvGrpSpPr>
        <p:grpSpPr>
          <a:xfrm>
            <a:off x="3758837" y="2043314"/>
            <a:ext cx="4674326" cy="4697119"/>
            <a:chOff x="3598815" y="1466236"/>
            <a:chExt cx="4994368" cy="4994368"/>
          </a:xfrm>
        </p:grpSpPr>
        <p:pic>
          <p:nvPicPr>
            <p:cNvPr id="26" name="Graphic 25" descr="Chat with solid fill">
              <a:extLst>
                <a:ext uri="{FF2B5EF4-FFF2-40B4-BE49-F238E27FC236}">
                  <a16:creationId xmlns:a16="http://schemas.microsoft.com/office/drawing/2014/main" id="{77A4822A-9C75-831C-861E-2E21F92FAA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8815" y="1466236"/>
              <a:ext cx="4994368" cy="4994368"/>
            </a:xfrm>
            <a:prstGeom prst="rect">
              <a:avLst/>
            </a:prstGeom>
          </p:spPr>
        </p:pic>
        <p:cxnSp>
          <p:nvCxnSpPr>
            <p:cNvPr id="28" name="Straight Connector 27">
              <a:extLst>
                <a:ext uri="{FF2B5EF4-FFF2-40B4-BE49-F238E27FC236}">
                  <a16:creationId xmlns:a16="http://schemas.microsoft.com/office/drawing/2014/main" id="{25CA4E18-0E3B-1D54-1143-AA8DBF8EEBC2}"/>
                </a:ext>
              </a:extLst>
            </p:cNvPr>
            <p:cNvCxnSpPr/>
            <p:nvPr/>
          </p:nvCxnSpPr>
          <p:spPr>
            <a:xfrm>
              <a:off x="5904411" y="3614053"/>
              <a:ext cx="19333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24740D-568B-9F52-7F8B-EFB7590FA79F}"/>
                </a:ext>
              </a:extLst>
            </p:cNvPr>
            <p:cNvCxnSpPr/>
            <p:nvPr/>
          </p:nvCxnSpPr>
          <p:spPr>
            <a:xfrm>
              <a:off x="5904411" y="3992880"/>
              <a:ext cx="19333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81D2032-B2FC-DAC3-F881-8C601528A292}"/>
                </a:ext>
              </a:extLst>
            </p:cNvPr>
            <p:cNvCxnSpPr/>
            <p:nvPr/>
          </p:nvCxnSpPr>
          <p:spPr>
            <a:xfrm>
              <a:off x="5904411" y="4371707"/>
              <a:ext cx="19333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24A523-B775-9B27-F3BF-63BF945DC6F9}"/>
                </a:ext>
              </a:extLst>
            </p:cNvPr>
            <p:cNvCxnSpPr>
              <a:cxnSpLocks/>
            </p:cNvCxnSpPr>
            <p:nvPr/>
          </p:nvCxnSpPr>
          <p:spPr>
            <a:xfrm>
              <a:off x="4384765" y="3050173"/>
              <a:ext cx="19333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E376EA-3C94-DCF0-96FD-8824949E3C32}"/>
                </a:ext>
              </a:extLst>
            </p:cNvPr>
            <p:cNvCxnSpPr>
              <a:cxnSpLocks/>
            </p:cNvCxnSpPr>
            <p:nvPr/>
          </p:nvCxnSpPr>
          <p:spPr>
            <a:xfrm>
              <a:off x="4384765" y="3429000"/>
              <a:ext cx="1101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E0CEBF-A944-E875-8553-125EEF231414}"/>
                </a:ext>
              </a:extLst>
            </p:cNvPr>
            <p:cNvCxnSpPr>
              <a:cxnSpLocks/>
            </p:cNvCxnSpPr>
            <p:nvPr/>
          </p:nvCxnSpPr>
          <p:spPr>
            <a:xfrm>
              <a:off x="4384765" y="3807827"/>
              <a:ext cx="1101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440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5B8B2-312C-E2B3-4E0C-C4E608173AFB}"/>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51E1AB0C-E7D3-1275-3107-56AFE76A184B}"/>
              </a:ext>
            </a:extLst>
          </p:cNvPr>
          <p:cNvSpPr txBox="1">
            <a:spLocks/>
          </p:cNvSpPr>
          <p:nvPr/>
        </p:nvSpPr>
        <p:spPr>
          <a:xfrm>
            <a:off x="237461" y="397396"/>
            <a:ext cx="11717078" cy="78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dirty="0">
                <a:solidFill>
                  <a:srgbClr val="292929"/>
                </a:solidFill>
                <a:latin typeface="Publico Headline Medium" panose="02040602060504060203" pitchFamily="18" charset="0"/>
              </a:rPr>
              <a:t>Document Analysis</a:t>
            </a:r>
          </a:p>
        </p:txBody>
      </p:sp>
      <p:sp>
        <p:nvSpPr>
          <p:cNvPr id="45" name="Content Placeholder 2">
            <a:extLst>
              <a:ext uri="{FF2B5EF4-FFF2-40B4-BE49-F238E27FC236}">
                <a16:creationId xmlns:a16="http://schemas.microsoft.com/office/drawing/2014/main" id="{A65A7E1A-57B1-E91A-FB89-2DA12021C1D4}"/>
              </a:ext>
            </a:extLst>
          </p:cNvPr>
          <p:cNvSpPr>
            <a:spLocks noGrp="1"/>
          </p:cNvSpPr>
          <p:nvPr>
            <p:ph idx="1"/>
          </p:nvPr>
        </p:nvSpPr>
        <p:spPr>
          <a:xfrm>
            <a:off x="237460" y="1258710"/>
            <a:ext cx="11717079" cy="2144163"/>
          </a:xfrm>
        </p:spPr>
        <p:txBody>
          <a:bodyPr vert="horz" lIns="91440" tIns="45720" rIns="91440" bIns="45720" rtlCol="0" anchor="t">
            <a:normAutofit/>
          </a:bodyPr>
          <a:lstStyle/>
          <a:p>
            <a:pPr marL="0" indent="0">
              <a:lnSpc>
                <a:spcPct val="100000"/>
              </a:lnSpc>
              <a:spcBef>
                <a:spcPts val="0"/>
              </a:spcBef>
              <a:spcAft>
                <a:spcPts val="1200"/>
              </a:spcAft>
              <a:buNone/>
            </a:pPr>
            <a:r>
              <a:rPr lang="en-US" dirty="0">
                <a:solidFill>
                  <a:schemeClr val="tx1"/>
                </a:solidFill>
                <a:latin typeface="National 2" panose="020B0504030502020203" pitchFamily="34" charset="0"/>
              </a:rPr>
              <a:t>Write these phrases for your region in the Regions Graphic Organizer. </a:t>
            </a:r>
          </a:p>
        </p:txBody>
      </p:sp>
      <p:pic>
        <p:nvPicPr>
          <p:cNvPr id="3" name="Picture 2">
            <a:extLst>
              <a:ext uri="{FF2B5EF4-FFF2-40B4-BE49-F238E27FC236}">
                <a16:creationId xmlns:a16="http://schemas.microsoft.com/office/drawing/2014/main" id="{C9C94B42-5C90-C607-7550-CA239B9C7AB3}"/>
              </a:ext>
            </a:extLst>
          </p:cNvPr>
          <p:cNvPicPr>
            <a:picLocks noChangeAspect="1"/>
          </p:cNvPicPr>
          <p:nvPr/>
        </p:nvPicPr>
        <p:blipFill>
          <a:blip r:embed="rId3"/>
          <a:stretch>
            <a:fillRect/>
          </a:stretch>
        </p:blipFill>
        <p:spPr>
          <a:xfrm>
            <a:off x="3488487" y="2037805"/>
            <a:ext cx="5215024" cy="3762101"/>
          </a:xfrm>
          <a:prstGeom prst="rect">
            <a:avLst/>
          </a:prstGeom>
          <a:ln>
            <a:solidFill>
              <a:schemeClr val="tx1"/>
            </a:solidFill>
          </a:ln>
        </p:spPr>
      </p:pic>
      <p:pic>
        <p:nvPicPr>
          <p:cNvPr id="5" name="Graphic 4" descr="Pencil with solid fill">
            <a:extLst>
              <a:ext uri="{FF2B5EF4-FFF2-40B4-BE49-F238E27FC236}">
                <a16:creationId xmlns:a16="http://schemas.microsoft.com/office/drawing/2014/main" id="{277F1B3A-223C-BCC7-0281-3C445C0C20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68489" y="3029492"/>
            <a:ext cx="1571897" cy="1571897"/>
          </a:xfrm>
          <a:prstGeom prst="rect">
            <a:avLst/>
          </a:prstGeom>
        </p:spPr>
      </p:pic>
    </p:spTree>
    <p:extLst>
      <p:ext uri="{BB962C8B-B14F-4D97-AF65-F5344CB8AC3E}">
        <p14:creationId xmlns:p14="http://schemas.microsoft.com/office/powerpoint/2010/main" val="4236474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D8AA6-80F9-8891-0D0C-166F33D9AF4E}"/>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7FE62FA9-CA2C-E514-63EA-CF7C65A4A1F4}"/>
              </a:ext>
            </a:extLst>
          </p:cNvPr>
          <p:cNvSpPr txBox="1">
            <a:spLocks/>
          </p:cNvSpPr>
          <p:nvPr/>
        </p:nvSpPr>
        <p:spPr>
          <a:xfrm>
            <a:off x="237461" y="397396"/>
            <a:ext cx="11717078" cy="78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dirty="0">
                <a:solidFill>
                  <a:srgbClr val="292929"/>
                </a:solidFill>
                <a:latin typeface="Publico Headline Medium" panose="02040602060504060203" pitchFamily="18" charset="0"/>
              </a:rPr>
              <a:t>Document Analysis</a:t>
            </a:r>
          </a:p>
        </p:txBody>
      </p:sp>
      <p:sp>
        <p:nvSpPr>
          <p:cNvPr id="45" name="Content Placeholder 2">
            <a:extLst>
              <a:ext uri="{FF2B5EF4-FFF2-40B4-BE49-F238E27FC236}">
                <a16:creationId xmlns:a16="http://schemas.microsoft.com/office/drawing/2014/main" id="{C0A5E942-D922-0794-4D44-294EBC431FF0}"/>
              </a:ext>
            </a:extLst>
          </p:cNvPr>
          <p:cNvSpPr>
            <a:spLocks noGrp="1"/>
          </p:cNvSpPr>
          <p:nvPr>
            <p:ph idx="1"/>
          </p:nvPr>
        </p:nvSpPr>
        <p:spPr>
          <a:xfrm>
            <a:off x="237460" y="1258710"/>
            <a:ext cx="11717079" cy="2144163"/>
          </a:xfrm>
        </p:spPr>
        <p:txBody>
          <a:bodyPr vert="horz" lIns="91440" tIns="45720" rIns="91440" bIns="45720" rtlCol="0" anchor="t">
            <a:normAutofit/>
          </a:bodyPr>
          <a:lstStyle/>
          <a:p>
            <a:pPr marL="0" indent="0">
              <a:lnSpc>
                <a:spcPct val="100000"/>
              </a:lnSpc>
              <a:spcBef>
                <a:spcPts val="0"/>
              </a:spcBef>
              <a:spcAft>
                <a:spcPts val="1200"/>
              </a:spcAft>
              <a:buNone/>
            </a:pPr>
            <a:r>
              <a:rPr lang="en-US" dirty="0">
                <a:solidFill>
                  <a:schemeClr val="tx1"/>
                </a:solidFill>
                <a:latin typeface="National 2" panose="020B0504030502020203" pitchFamily="34" charset="0"/>
              </a:rPr>
              <a:t>You’ll now be put into groups of six, with one student representing each region. You will be the expert of your region, teaching your group what you learned as they fill in their graphic organizers. </a:t>
            </a:r>
          </a:p>
        </p:txBody>
      </p:sp>
      <p:pic>
        <p:nvPicPr>
          <p:cNvPr id="8" name="Graphic 7" descr="Teacher with solid fill">
            <a:extLst>
              <a:ext uri="{FF2B5EF4-FFF2-40B4-BE49-F238E27FC236}">
                <a16:creationId xmlns:a16="http://schemas.microsoft.com/office/drawing/2014/main" id="{692D6E3E-EEAA-8642-FC4A-3E713A4157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9090" y="2034220"/>
            <a:ext cx="4455598" cy="4455598"/>
          </a:xfrm>
          <a:prstGeom prst="rect">
            <a:avLst/>
          </a:prstGeom>
        </p:spPr>
      </p:pic>
    </p:spTree>
    <p:extLst>
      <p:ext uri="{BB962C8B-B14F-4D97-AF65-F5344CB8AC3E}">
        <p14:creationId xmlns:p14="http://schemas.microsoft.com/office/powerpoint/2010/main" val="14929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2A6F7-DEEB-C2A5-C15C-29876B5B92EA}"/>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A45E085D-1AB0-02CF-DDDF-FBD7DBDA42EC}"/>
              </a:ext>
            </a:extLst>
          </p:cNvPr>
          <p:cNvSpPr txBox="1">
            <a:spLocks/>
          </p:cNvSpPr>
          <p:nvPr/>
        </p:nvSpPr>
        <p:spPr>
          <a:xfrm>
            <a:off x="237461" y="397396"/>
            <a:ext cx="11717078" cy="78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dirty="0">
                <a:solidFill>
                  <a:srgbClr val="292929"/>
                </a:solidFill>
                <a:latin typeface="Publico Headline Medium" panose="02040602060504060203" pitchFamily="18" charset="0"/>
              </a:rPr>
              <a:t>Reflection Questions</a:t>
            </a:r>
          </a:p>
        </p:txBody>
      </p:sp>
      <p:sp>
        <p:nvSpPr>
          <p:cNvPr id="45" name="Content Placeholder 2">
            <a:extLst>
              <a:ext uri="{FF2B5EF4-FFF2-40B4-BE49-F238E27FC236}">
                <a16:creationId xmlns:a16="http://schemas.microsoft.com/office/drawing/2014/main" id="{AEDBF176-84A8-FF55-72FE-914028CE0CF7}"/>
              </a:ext>
            </a:extLst>
          </p:cNvPr>
          <p:cNvSpPr>
            <a:spLocks noGrp="1"/>
          </p:cNvSpPr>
          <p:nvPr>
            <p:ph idx="1"/>
          </p:nvPr>
        </p:nvSpPr>
        <p:spPr>
          <a:xfrm>
            <a:off x="237461" y="1183276"/>
            <a:ext cx="11717079" cy="4692385"/>
          </a:xfrm>
        </p:spPr>
        <p:txBody>
          <a:bodyPr vert="horz" lIns="91440" tIns="45720" rIns="91440" bIns="45720" rtlCol="0" anchor="t">
            <a:normAutofit lnSpcReduction="10000"/>
          </a:bodyPr>
          <a:lstStyle/>
          <a:p>
            <a:pPr marL="514350" indent="-514350" fontAlgn="t">
              <a:lnSpc>
                <a:spcPct val="120000"/>
              </a:lnSpc>
              <a:spcBef>
                <a:spcPts val="0"/>
              </a:spcBef>
              <a:buFont typeface="+mj-lt"/>
              <a:buAutoNum type="arabicPeriod"/>
            </a:pPr>
            <a:r>
              <a:rPr lang="en-US" sz="2400" dirty="0">
                <a:solidFill>
                  <a:schemeClr val="tx1"/>
                </a:solidFill>
                <a:latin typeface="National 2" panose="020B0504030502020203" pitchFamily="34" charset="0"/>
              </a:rPr>
              <a:t>What led to the expansion of the Spanish Empire?</a:t>
            </a:r>
          </a:p>
          <a:p>
            <a:pPr marL="514350" indent="-514350">
              <a:lnSpc>
                <a:spcPct val="120000"/>
              </a:lnSpc>
              <a:spcBef>
                <a:spcPts val="0"/>
              </a:spcBef>
              <a:buFont typeface="+mj-lt"/>
              <a:buAutoNum type="arabicPeriod"/>
            </a:pPr>
            <a:r>
              <a:rPr lang="en-US" sz="2400" dirty="0">
                <a:solidFill>
                  <a:schemeClr val="tx1"/>
                </a:solidFill>
                <a:latin typeface="National 2" panose="020B0504030502020203" pitchFamily="34" charset="0"/>
              </a:rPr>
              <a:t>What similarities and differences did you notice between Spain’s settling in different areas?</a:t>
            </a:r>
          </a:p>
          <a:p>
            <a:pPr marL="514350" indent="-514350">
              <a:lnSpc>
                <a:spcPct val="120000"/>
              </a:lnSpc>
              <a:spcBef>
                <a:spcPts val="0"/>
              </a:spcBef>
              <a:buFont typeface="+mj-lt"/>
              <a:buAutoNum type="arabicPeriod"/>
            </a:pPr>
            <a:r>
              <a:rPr lang="en-US" sz="2400" dirty="0">
                <a:solidFill>
                  <a:schemeClr val="tx1"/>
                </a:solidFill>
                <a:latin typeface="National 2" panose="020B0504030502020203" pitchFamily="34" charset="0"/>
              </a:rPr>
              <a:t>What are some unintended consequences of the Spanish Empire establishing settlements across the world?</a:t>
            </a:r>
          </a:p>
          <a:p>
            <a:pPr marL="514350" indent="-514350" fontAlgn="t">
              <a:lnSpc>
                <a:spcPct val="120000"/>
              </a:lnSpc>
              <a:spcBef>
                <a:spcPts val="0"/>
              </a:spcBef>
              <a:buFont typeface="+mj-lt"/>
              <a:buAutoNum type="arabicPeriod"/>
            </a:pPr>
            <a:r>
              <a:rPr lang="en-US" sz="2400" dirty="0">
                <a:solidFill>
                  <a:schemeClr val="tx1"/>
                </a:solidFill>
                <a:latin typeface="National 2"/>
              </a:rPr>
              <a:t>The goals of growing the Spanish Empire are often attributed to the three G’s: God, gold, and glory. How would you explain the three G’s to someone who has never heard of them?</a:t>
            </a:r>
          </a:p>
          <a:p>
            <a:pPr marL="514350" indent="-514350" fontAlgn="t">
              <a:lnSpc>
                <a:spcPct val="120000"/>
              </a:lnSpc>
              <a:spcBef>
                <a:spcPts val="0"/>
              </a:spcBef>
              <a:buFont typeface="+mj-lt"/>
              <a:buAutoNum type="arabicPeriod"/>
            </a:pPr>
            <a:r>
              <a:rPr lang="en-US" sz="2400" dirty="0">
                <a:solidFill>
                  <a:schemeClr val="tx1"/>
                </a:solidFill>
                <a:latin typeface="National 2" panose="020B0504030502020203" pitchFamily="34" charset="0"/>
              </a:rPr>
              <a:t>If Spain hadn’t expanded into these regions, what is one thing that could be different in today’s world? </a:t>
            </a:r>
          </a:p>
          <a:p>
            <a:pPr marL="514350" indent="-514350" fontAlgn="t">
              <a:lnSpc>
                <a:spcPct val="120000"/>
              </a:lnSpc>
              <a:spcBef>
                <a:spcPts val="0"/>
              </a:spcBef>
              <a:buFont typeface="+mj-lt"/>
              <a:buAutoNum type="arabicPeriod"/>
            </a:pPr>
            <a:r>
              <a:rPr lang="en-US" sz="2400" dirty="0">
                <a:solidFill>
                  <a:schemeClr val="tx1"/>
                </a:solidFill>
                <a:latin typeface="National 2" panose="020B0504030502020203" pitchFamily="34" charset="0"/>
              </a:rPr>
              <a:t>What overarching statement can you make to best describe the Spanish Empire?</a:t>
            </a:r>
          </a:p>
        </p:txBody>
      </p:sp>
    </p:spTree>
    <p:extLst>
      <p:ext uri="{BB962C8B-B14F-4D97-AF65-F5344CB8AC3E}">
        <p14:creationId xmlns:p14="http://schemas.microsoft.com/office/powerpoint/2010/main" val="71393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29C4C-66EF-5F95-ABA4-28DEB3B4BA2B}"/>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D407703F-C71E-E151-BCA6-F21B1E3A86AD}"/>
              </a:ext>
            </a:extLst>
          </p:cNvPr>
          <p:cNvSpPr txBox="1">
            <a:spLocks/>
          </p:cNvSpPr>
          <p:nvPr/>
        </p:nvSpPr>
        <p:spPr>
          <a:xfrm>
            <a:off x="391056" y="387804"/>
            <a:ext cx="11402704" cy="726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292929"/>
                </a:solidFill>
                <a:effectLst/>
                <a:uLnTx/>
                <a:uFillTx/>
                <a:latin typeface="Publico Headline Bold" panose="02040802060504060203" pitchFamily="18" charset="0"/>
              </a:rPr>
              <a:t>Dear Educator</a:t>
            </a:r>
          </a:p>
        </p:txBody>
      </p:sp>
      <p:sp>
        <p:nvSpPr>
          <p:cNvPr id="45" name="Content Placeholder 2">
            <a:extLst>
              <a:ext uri="{FF2B5EF4-FFF2-40B4-BE49-F238E27FC236}">
                <a16:creationId xmlns:a16="http://schemas.microsoft.com/office/drawing/2014/main" id="{56F084A5-8B02-C7F1-A12B-FE6D884EACAE}"/>
              </a:ext>
            </a:extLst>
          </p:cNvPr>
          <p:cNvSpPr>
            <a:spLocks noGrp="1"/>
          </p:cNvSpPr>
          <p:nvPr>
            <p:ph idx="1"/>
          </p:nvPr>
        </p:nvSpPr>
        <p:spPr>
          <a:xfrm>
            <a:off x="390005" y="1120823"/>
            <a:ext cx="7247899" cy="4445839"/>
          </a:xfrm>
        </p:spPr>
        <p:txBody>
          <a:bodyPr vert="horz" lIns="91440" tIns="45720" rIns="91440" bIns="45720" rtlCol="0" anchor="t">
            <a:noAutofit/>
          </a:bodyPr>
          <a:lstStyle/>
          <a:p>
            <a:pPr marL="0" indent="0">
              <a:spcAft>
                <a:spcPts val="1200"/>
              </a:spcAft>
              <a:buNone/>
            </a:pPr>
            <a:r>
              <a:rPr lang="en-US" sz="2000" b="1" i="1" dirty="0">
                <a:solidFill>
                  <a:srgbClr val="292929"/>
                </a:solidFill>
                <a:latin typeface="National 2" panose="020B0504030502020203" pitchFamily="34" charset="0"/>
              </a:rPr>
              <a:t>Thank you</a:t>
            </a:r>
            <a:r>
              <a:rPr lang="en-US" sz="2000" dirty="0">
                <a:solidFill>
                  <a:srgbClr val="292929"/>
                </a:solidFill>
                <a:latin typeface="National 2" panose="020B0504030502020203" pitchFamily="34" charset="0"/>
              </a:rPr>
              <a:t> for using this resource and for all that you do every day in your classroom. The purpose of this lesson is for students to infer the purpose and means of Spain’s expansion from primary documents written by monarchs, conquistadores, clerics, and others as they chronicle the rise and fall of the Spanish Empire. </a:t>
            </a:r>
          </a:p>
          <a:p>
            <a:pPr marL="0" indent="0">
              <a:spcAft>
                <a:spcPts val="1200"/>
              </a:spcAft>
              <a:buNone/>
            </a:pPr>
            <a:r>
              <a:rPr lang="en-US" sz="2000" dirty="0">
                <a:solidFill>
                  <a:srgbClr val="292929"/>
                </a:solidFill>
                <a:latin typeface="National 2" panose="020B0504030502020203" pitchFamily="34" charset="0"/>
              </a:rPr>
              <a:t>These slides are designed to be student facing and ready to use. For </a:t>
            </a:r>
            <a:r>
              <a:rPr lang="en-US" sz="2000" b="1" dirty="0">
                <a:solidFill>
                  <a:srgbClr val="292929"/>
                </a:solidFill>
                <a:latin typeface="National 2" panose="020B0504030502020203" pitchFamily="34" charset="0"/>
              </a:rPr>
              <a:t>teacher facing notes and suggestions</a:t>
            </a:r>
            <a:r>
              <a:rPr lang="en-US" sz="2000" dirty="0">
                <a:solidFill>
                  <a:srgbClr val="292929"/>
                </a:solidFill>
                <a:latin typeface="National 2" panose="020B0504030502020203" pitchFamily="34" charset="0"/>
              </a:rPr>
              <a:t>, look at the speaker notes on each slide. If you would like a more in-depth lesson plan, refer to the Spanish Empire Lesson Plan document.</a:t>
            </a:r>
          </a:p>
          <a:p>
            <a:pPr marL="0" indent="0">
              <a:spcAft>
                <a:spcPts val="1200"/>
              </a:spcAft>
              <a:buNone/>
            </a:pPr>
            <a:r>
              <a:rPr lang="en-US" sz="2000" dirty="0">
                <a:solidFill>
                  <a:srgbClr val="292929"/>
                </a:solidFill>
                <a:latin typeface="National 2" panose="020B0504030502020203" pitchFamily="34" charset="0"/>
              </a:rPr>
              <a:t>We welcome your </a:t>
            </a:r>
            <a:r>
              <a:rPr lang="en-US" sz="2000" b="1" i="1" dirty="0">
                <a:solidFill>
                  <a:srgbClr val="292929"/>
                </a:solidFill>
                <a:latin typeface="National 2" panose="020B0504030502020203" pitchFamily="34" charset="0"/>
              </a:rPr>
              <a:t>feedback </a:t>
            </a:r>
            <a:r>
              <a:rPr lang="en-US" sz="2000" dirty="0">
                <a:solidFill>
                  <a:srgbClr val="292929"/>
                </a:solidFill>
                <a:latin typeface="National 2" panose="020B0504030502020203" pitchFamily="34" charset="0"/>
              </a:rPr>
              <a:t>as to how we can improve our services to you. If you would like to share any suggestions or comments with us, please email </a:t>
            </a:r>
            <a:r>
              <a:rPr lang="en-US" sz="2000" dirty="0">
                <a:solidFill>
                  <a:srgbClr val="292929"/>
                </a:solidFill>
                <a:latin typeface="National 2" panose="020B0504030502020203" pitchFamily="34" charset="0"/>
                <a:hlinkClick r:id="rId3"/>
              </a:rPr>
              <a:t>education@thealamo.org</a:t>
            </a:r>
            <a:r>
              <a:rPr lang="en-US" sz="2000" dirty="0">
                <a:solidFill>
                  <a:srgbClr val="292929"/>
                </a:solidFill>
                <a:latin typeface="National 2" panose="020B0504030502020203" pitchFamily="34" charset="0"/>
              </a:rPr>
              <a:t>.</a:t>
            </a:r>
          </a:p>
        </p:txBody>
      </p:sp>
      <p:sp>
        <p:nvSpPr>
          <p:cNvPr id="4" name="TextBox 3">
            <a:extLst>
              <a:ext uri="{FF2B5EF4-FFF2-40B4-BE49-F238E27FC236}">
                <a16:creationId xmlns:a16="http://schemas.microsoft.com/office/drawing/2014/main" id="{DA3052E0-80C0-6070-D2AA-1F1B66917467}"/>
              </a:ext>
            </a:extLst>
          </p:cNvPr>
          <p:cNvSpPr txBox="1"/>
          <p:nvPr/>
        </p:nvSpPr>
        <p:spPr>
          <a:xfrm>
            <a:off x="7724274" y="3086101"/>
            <a:ext cx="4113937" cy="2133600"/>
          </a:xfrm>
          <a:prstGeom prst="rect">
            <a:avLst/>
          </a:prstGeom>
          <a:noFill/>
          <a:ln w="12700">
            <a:solidFill>
              <a:schemeClr val="tx1"/>
            </a:solid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i="0" u="none" strike="noStrike" kern="1200" cap="none" spc="0" normalizeH="0" baseline="0" noProof="0" dirty="0">
                <a:ln>
                  <a:noFill/>
                </a:ln>
                <a:solidFill>
                  <a:srgbClr val="292929"/>
                </a:solidFill>
                <a:effectLst/>
                <a:uLnTx/>
                <a:uFillTx/>
                <a:latin typeface="Publico Headline Medium" panose="02040602060504060203" pitchFamily="18" charset="0"/>
                <a:cs typeface="Arial"/>
              </a:rPr>
              <a:t>Preparation for this Lesson</a:t>
            </a:r>
          </a:p>
          <a:p>
            <a:pPr marL="342900" marR="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92929"/>
                </a:solidFill>
                <a:effectLst/>
                <a:uLnTx/>
                <a:uFillTx/>
                <a:latin typeface="National 2" panose="020B0504030502020203" pitchFamily="34" charset="0"/>
                <a:cs typeface="Arial"/>
              </a:rPr>
              <a:t>Print </a:t>
            </a:r>
            <a:r>
              <a:rPr kumimoji="0" lang="en-US" sz="2000" b="1" i="0" strike="noStrike" kern="1200" cap="none" spc="0" normalizeH="0" baseline="0" noProof="0" dirty="0">
                <a:ln>
                  <a:noFill/>
                </a:ln>
                <a:solidFill>
                  <a:srgbClr val="292929"/>
                </a:solidFill>
                <a:effectLst/>
                <a:uLnTx/>
                <a:uFillTx/>
                <a:latin typeface="National 2" panose="020B0504030502020203" pitchFamily="34" charset="0"/>
                <a:cs typeface="Arial"/>
              </a:rPr>
              <a:t>Regions Graphic Organizer and Reflection Questions </a:t>
            </a:r>
            <a:r>
              <a:rPr kumimoji="0" lang="en-US" sz="2000" b="0" i="0" u="none" strike="noStrike" kern="1200" cap="none" spc="0" normalizeH="0" baseline="0" noProof="0" dirty="0">
                <a:ln>
                  <a:noFill/>
                </a:ln>
                <a:solidFill>
                  <a:srgbClr val="292929"/>
                </a:solidFill>
                <a:effectLst/>
                <a:uLnTx/>
                <a:uFillTx/>
                <a:latin typeface="National 2" panose="020B0504030502020203" pitchFamily="34" charset="0"/>
                <a:cs typeface="Arial"/>
              </a:rPr>
              <a:t>- 1 per student</a:t>
            </a:r>
          </a:p>
          <a:p>
            <a:pPr marL="342900" indent="-342900">
              <a:spcAft>
                <a:spcPts val="800"/>
              </a:spcAft>
              <a:buFont typeface="Arial" panose="020B0604020202020204" pitchFamily="34" charset="0"/>
              <a:buChar char="•"/>
            </a:pPr>
            <a:r>
              <a:rPr lang="en-US" sz="2000" dirty="0">
                <a:solidFill>
                  <a:srgbClr val="292929"/>
                </a:solidFill>
                <a:latin typeface="National 2" panose="020B0504030502020203" pitchFamily="34" charset="0"/>
                <a:cs typeface="Arial"/>
              </a:rPr>
              <a:t>Print </a:t>
            </a:r>
            <a:r>
              <a:rPr lang="en-US" sz="2000" b="1" dirty="0">
                <a:solidFill>
                  <a:srgbClr val="292929"/>
                </a:solidFill>
                <a:latin typeface="National 2" panose="020B0504030502020203" pitchFamily="34" charset="0"/>
                <a:cs typeface="Arial"/>
              </a:rPr>
              <a:t>Document Excerpts </a:t>
            </a:r>
            <a:r>
              <a:rPr lang="en-US" sz="2000" dirty="0">
                <a:solidFill>
                  <a:srgbClr val="292929"/>
                </a:solidFill>
                <a:latin typeface="National 2" panose="020B0504030502020203" pitchFamily="34" charset="0"/>
                <a:cs typeface="Arial"/>
              </a:rPr>
              <a:t>- 1 set of each region per class</a:t>
            </a:r>
            <a:endParaRPr kumimoji="0" lang="en-US" sz="2000" b="1" i="0" u="none" strike="noStrike" kern="1200" cap="none" spc="0" normalizeH="0" baseline="0" noProof="0" dirty="0">
              <a:ln>
                <a:noFill/>
              </a:ln>
              <a:solidFill>
                <a:srgbClr val="292929"/>
              </a:solidFill>
              <a:effectLst/>
              <a:uLnTx/>
              <a:uFillTx/>
              <a:latin typeface="National 2" panose="020B0504030502020203" pitchFamily="34" charset="0"/>
              <a:ea typeface="+mn-lt"/>
              <a:cs typeface="Arial"/>
            </a:endParaRPr>
          </a:p>
        </p:txBody>
      </p:sp>
      <p:sp>
        <p:nvSpPr>
          <p:cNvPr id="5" name="TextBox 4">
            <a:extLst>
              <a:ext uri="{FF2B5EF4-FFF2-40B4-BE49-F238E27FC236}">
                <a16:creationId xmlns:a16="http://schemas.microsoft.com/office/drawing/2014/main" id="{24084117-CE6B-D1B9-FCBF-87DA699219E5}"/>
              </a:ext>
            </a:extLst>
          </p:cNvPr>
          <p:cNvSpPr txBox="1"/>
          <p:nvPr/>
        </p:nvSpPr>
        <p:spPr>
          <a:xfrm>
            <a:off x="7724274" y="1195685"/>
            <a:ext cx="4113937" cy="1571578"/>
          </a:xfrm>
          <a:prstGeom prst="rect">
            <a:avLst/>
          </a:prstGeom>
          <a:noFill/>
          <a:ln w="12700">
            <a:solidFill>
              <a:schemeClr val="tx1"/>
            </a:solid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Arial"/>
              <a:buChar char="•"/>
              <a:tabLst/>
              <a:defRPr/>
            </a:pPr>
            <a:r>
              <a:rPr kumimoji="0" lang="en-US" sz="2000" i="0" u="none" strike="noStrike" kern="1200" cap="none" spc="0" normalizeH="0" baseline="0" noProof="0" dirty="0">
                <a:ln>
                  <a:noFill/>
                </a:ln>
                <a:solidFill>
                  <a:srgbClr val="292929"/>
                </a:solidFill>
                <a:effectLst/>
                <a:uLnTx/>
                <a:uFillTx/>
                <a:latin typeface="Publico Headline Medium" panose="02040602060504060203" pitchFamily="18" charset="0"/>
                <a:cs typeface="Arial"/>
              </a:rPr>
              <a:t>Lesson Time: </a:t>
            </a:r>
            <a:r>
              <a:rPr kumimoji="0" lang="en-US" sz="2000" i="0" u="none" strike="noStrike" kern="1200" cap="none" spc="0" normalizeH="0" baseline="0" noProof="0" dirty="0">
                <a:ln>
                  <a:noFill/>
                </a:ln>
                <a:solidFill>
                  <a:srgbClr val="292929"/>
                </a:solidFill>
                <a:effectLst/>
                <a:uLnTx/>
                <a:uFillTx/>
                <a:latin typeface="Publico Headline Light" panose="02040302060504060203" pitchFamily="18" charset="0"/>
                <a:cs typeface="Arial"/>
              </a:rPr>
              <a:t>45 – 60 min</a:t>
            </a:r>
            <a:endParaRPr kumimoji="0" lang="en-US" sz="2000" i="0" u="none" strike="noStrike" kern="1200" cap="none" spc="0" normalizeH="0" baseline="0" noProof="0" dirty="0">
              <a:ln>
                <a:noFill/>
              </a:ln>
              <a:solidFill>
                <a:srgbClr val="292929"/>
              </a:solidFill>
              <a:effectLst/>
              <a:uLnTx/>
              <a:uFillTx/>
              <a:latin typeface="Publico Headline Light" panose="02040302060504060203"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i="0" u="none" strike="noStrike" kern="1200" cap="none" spc="0" normalizeH="0" baseline="0" noProof="0" dirty="0">
                <a:ln>
                  <a:noFill/>
                </a:ln>
                <a:solidFill>
                  <a:srgbClr val="292929"/>
                </a:solidFill>
                <a:effectLst/>
                <a:uLnTx/>
                <a:uFillTx/>
                <a:latin typeface="Publico Headline Medium" panose="02040602060504060203" pitchFamily="18" charset="0"/>
                <a:cs typeface="Arial"/>
              </a:rPr>
              <a:t>Social Studies TEKS: </a:t>
            </a:r>
            <a:r>
              <a:rPr kumimoji="0" lang="en-US" sz="2000" b="0" i="0" u="none" strike="noStrike" kern="1200" cap="none" spc="0" normalizeH="0" baseline="0" noProof="0" dirty="0">
                <a:ln>
                  <a:noFill/>
                </a:ln>
                <a:solidFill>
                  <a:srgbClr val="292929"/>
                </a:solidFill>
                <a:effectLst/>
                <a:uLnTx/>
                <a:uFillTx/>
                <a:latin typeface="Publico Headline Light" panose="02040302060504060203" pitchFamily="18" charset="0"/>
                <a:cs typeface="Arial"/>
              </a:rPr>
              <a:t>6.1(A), 6.15(D), 6.2(A), 7.1(A), 7.1(B), WH.22(B), WH.1(D)</a:t>
            </a:r>
            <a:endParaRPr lang="en-US" sz="2000" dirty="0">
              <a:solidFill>
                <a:srgbClr val="292929"/>
              </a:solidFill>
              <a:latin typeface="Publico Headline Light" panose="02040302060504060203" pitchFamily="18" charset="0"/>
              <a:cs typeface="Arial"/>
            </a:endParaRPr>
          </a:p>
        </p:txBody>
      </p:sp>
    </p:spTree>
    <p:extLst>
      <p:ext uri="{BB962C8B-B14F-4D97-AF65-F5344CB8AC3E}">
        <p14:creationId xmlns:p14="http://schemas.microsoft.com/office/powerpoint/2010/main" val="321329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AC3DF1-4339-C1A3-8D4F-8E3E39E00A81}"/>
              </a:ext>
            </a:extLst>
          </p:cNvPr>
          <p:cNvSpPr/>
          <p:nvPr/>
        </p:nvSpPr>
        <p:spPr>
          <a:xfrm>
            <a:off x="-36871" y="0"/>
            <a:ext cx="12228870" cy="6857999"/>
          </a:xfrm>
          <a:prstGeom prst="rect">
            <a:avLst/>
          </a:prstGeom>
          <a:solidFill>
            <a:srgbClr val="9C1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72647" y="481263"/>
            <a:ext cx="11247023" cy="5305926"/>
          </a:xfrm>
        </p:spPr>
        <p:txBody>
          <a:bodyPr>
            <a:noAutofit/>
          </a:bodyPr>
          <a:lstStyle/>
          <a:p>
            <a:pPr algn="ctr">
              <a:lnSpc>
                <a:spcPct val="100000"/>
              </a:lnSpc>
              <a:spcBef>
                <a:spcPts val="600"/>
              </a:spcBef>
              <a:spcAft>
                <a:spcPts val="1200"/>
              </a:spcAft>
            </a:pPr>
            <a:r>
              <a:rPr lang="en-GB" sz="8000" dirty="0">
                <a:solidFill>
                  <a:schemeClr val="bg1"/>
                </a:solidFill>
                <a:latin typeface="Publico Headline Medium" panose="02040602060504060203" pitchFamily="18" charset="0"/>
              </a:rPr>
              <a:t>Focus Question</a:t>
            </a:r>
            <a:br>
              <a:rPr lang="en-GB" sz="8000" dirty="0">
                <a:solidFill>
                  <a:schemeClr val="bg1"/>
                </a:solidFill>
                <a:latin typeface="Publico Headline Medium" panose="02040602060504060203" pitchFamily="18" charset="0"/>
              </a:rPr>
            </a:br>
            <a:r>
              <a:rPr lang="en-US" dirty="0">
                <a:solidFill>
                  <a:schemeClr val="bg1"/>
                </a:solidFill>
                <a:latin typeface="Publico Headline Light" panose="02040302060504060203" pitchFamily="18" charset="0"/>
              </a:rPr>
              <a:t>How did the Spanish Empire’s purpose </a:t>
            </a:r>
            <a:br>
              <a:rPr lang="en-US" dirty="0">
                <a:solidFill>
                  <a:schemeClr val="bg1"/>
                </a:solidFill>
                <a:latin typeface="Publico Headline Light" panose="02040302060504060203" pitchFamily="18" charset="0"/>
              </a:rPr>
            </a:br>
            <a:r>
              <a:rPr lang="en-US" dirty="0">
                <a:solidFill>
                  <a:schemeClr val="bg1"/>
                </a:solidFill>
                <a:latin typeface="Publico Headline Light" panose="02040302060504060203" pitchFamily="18" charset="0"/>
              </a:rPr>
              <a:t>and strategies for expansion change </a:t>
            </a:r>
            <a:br>
              <a:rPr lang="en-US" dirty="0">
                <a:solidFill>
                  <a:schemeClr val="bg1"/>
                </a:solidFill>
                <a:latin typeface="Publico Headline Light" panose="02040302060504060203" pitchFamily="18" charset="0"/>
              </a:rPr>
            </a:br>
            <a:r>
              <a:rPr lang="en-US" dirty="0">
                <a:solidFill>
                  <a:schemeClr val="bg1"/>
                </a:solidFill>
                <a:latin typeface="Publico Headline Light" panose="02040302060504060203" pitchFamily="18" charset="0"/>
              </a:rPr>
              <a:t>over time and differ across regions?</a:t>
            </a:r>
            <a:endParaRPr lang="en-GB" sz="7200" b="1" dirty="0">
              <a:solidFill>
                <a:schemeClr val="bg1"/>
              </a:solidFill>
              <a:latin typeface="Publico Headline Medium" panose="02040602060504060203" pitchFamily="18" charset="0"/>
            </a:endParaRPr>
          </a:p>
        </p:txBody>
      </p:sp>
    </p:spTree>
    <p:extLst>
      <p:ext uri="{BB962C8B-B14F-4D97-AF65-F5344CB8AC3E}">
        <p14:creationId xmlns:p14="http://schemas.microsoft.com/office/powerpoint/2010/main" val="298766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027D-AEC5-EEDF-1F9B-5E68D6B4A484}"/>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25E58163-1391-0202-04D9-129EC68F4970}"/>
              </a:ext>
            </a:extLst>
          </p:cNvPr>
          <p:cNvSpPr txBox="1">
            <a:spLocks/>
          </p:cNvSpPr>
          <p:nvPr/>
        </p:nvSpPr>
        <p:spPr>
          <a:xfrm>
            <a:off x="237461" y="397396"/>
            <a:ext cx="11717078" cy="78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dirty="0">
                <a:solidFill>
                  <a:srgbClr val="292929"/>
                </a:solidFill>
                <a:latin typeface="Publico Headline Medium" panose="02040602060504060203" pitchFamily="18" charset="0"/>
              </a:rPr>
              <a:t>Painting Analysis</a:t>
            </a:r>
          </a:p>
        </p:txBody>
      </p:sp>
      <p:sp>
        <p:nvSpPr>
          <p:cNvPr id="45" name="Content Placeholder 2">
            <a:extLst>
              <a:ext uri="{FF2B5EF4-FFF2-40B4-BE49-F238E27FC236}">
                <a16:creationId xmlns:a16="http://schemas.microsoft.com/office/drawing/2014/main" id="{B8603BDC-530C-6534-73CF-4C9B383D9C0D}"/>
              </a:ext>
            </a:extLst>
          </p:cNvPr>
          <p:cNvSpPr>
            <a:spLocks noGrp="1"/>
          </p:cNvSpPr>
          <p:nvPr>
            <p:ph idx="1"/>
          </p:nvPr>
        </p:nvSpPr>
        <p:spPr>
          <a:xfrm>
            <a:off x="237462" y="1321237"/>
            <a:ext cx="7222118" cy="3227354"/>
          </a:xfrm>
        </p:spPr>
        <p:txBody>
          <a:bodyPr vert="horz" lIns="91440" tIns="45720" rIns="91440" bIns="45720" rtlCol="0" anchor="t">
            <a:normAutofit/>
          </a:bodyPr>
          <a:lstStyle/>
          <a:p>
            <a:pPr marL="0" indent="0">
              <a:spcBef>
                <a:spcPts val="0"/>
              </a:spcBef>
              <a:spcAft>
                <a:spcPts val="600"/>
              </a:spcAft>
              <a:buNone/>
            </a:pPr>
            <a:r>
              <a:rPr lang="en-US" sz="2400" b="1" u="sng" dirty="0">
                <a:solidFill>
                  <a:srgbClr val="292929"/>
                </a:solidFill>
                <a:latin typeface="National 2" panose="020B0504030502020203" pitchFamily="34" charset="0"/>
              </a:rPr>
              <a:t>Background</a:t>
            </a:r>
          </a:p>
          <a:p>
            <a:pPr marL="0" indent="0">
              <a:spcBef>
                <a:spcPts val="0"/>
              </a:spcBef>
              <a:spcAft>
                <a:spcPts val="1200"/>
              </a:spcAft>
              <a:buNone/>
            </a:pPr>
            <a:r>
              <a:rPr lang="en-US" sz="2200" dirty="0">
                <a:solidFill>
                  <a:srgbClr val="292929"/>
                </a:solidFill>
                <a:latin typeface="National 2" panose="020B0504030502020203" pitchFamily="34" charset="0"/>
              </a:rPr>
              <a:t>This early 1600s painting by Peter Paul Rubens features King Charles V, king of Spain, Germany, and Italy, Archduke of Austria, Lord of the Netherlands, Duke of Burgundy, and Holy Roman Emperor. Charles V oversaw the continuation of settlement in the Americas. His grandmother, Queen Isabella I of Castile, funded Christopher Columbus’s first voyage. </a:t>
            </a:r>
          </a:p>
        </p:txBody>
      </p:sp>
      <p:pic>
        <p:nvPicPr>
          <p:cNvPr id="2" name="drawing">
            <a:extLst>
              <a:ext uri="{FF2B5EF4-FFF2-40B4-BE49-F238E27FC236}">
                <a16:creationId xmlns:a16="http://schemas.microsoft.com/office/drawing/2014/main" id="{EFF6FAB6-12FB-C06C-B3D0-2B1E9D246A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3545" y="116958"/>
            <a:ext cx="4472204" cy="5374949"/>
          </a:xfrm>
          <a:prstGeom prst="rect">
            <a:avLst/>
          </a:prstGeom>
        </p:spPr>
      </p:pic>
      <p:sp>
        <p:nvSpPr>
          <p:cNvPr id="4" name="TextBox 3">
            <a:extLst>
              <a:ext uri="{FF2B5EF4-FFF2-40B4-BE49-F238E27FC236}">
                <a16:creationId xmlns:a16="http://schemas.microsoft.com/office/drawing/2014/main" id="{E466EC37-89E9-29B6-5D3D-346C34BF58D7}"/>
              </a:ext>
            </a:extLst>
          </p:cNvPr>
          <p:cNvSpPr txBox="1"/>
          <p:nvPr/>
        </p:nvSpPr>
        <p:spPr>
          <a:xfrm>
            <a:off x="7549116" y="5535207"/>
            <a:ext cx="4578529" cy="415498"/>
          </a:xfrm>
          <a:prstGeom prst="rect">
            <a:avLst/>
          </a:prstGeom>
          <a:noFill/>
        </p:spPr>
        <p:txBody>
          <a:bodyPr wrap="square">
            <a:spAutoFit/>
          </a:bodyPr>
          <a:lstStyle/>
          <a:p>
            <a:pPr marL="0" marR="0">
              <a:spcAft>
                <a:spcPts val="1200"/>
              </a:spcAft>
              <a:buNone/>
            </a:pP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Peter Paul Rubens (1577-1640),</a:t>
            </a:r>
            <a:r>
              <a:rPr lang="en-US" sz="700" i="1" dirty="0">
                <a:effectLst/>
                <a:latin typeface="National 2" panose="020B0504030502020203" pitchFamily="34" charset="0"/>
                <a:ea typeface="Times New Roman" panose="02020603050405020304" pitchFamily="18" charset="0"/>
                <a:cs typeface="Times New Roman" panose="02020603050405020304" pitchFamily="18" charset="0"/>
              </a:rPr>
              <a:t> Allegory of Charles V as Ruler of the World</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 (Copy after Francesco Mazzola, called Parmigianino (1503–1540), </a:t>
            </a:r>
            <a:r>
              <a:rPr lang="en-US" sz="700" i="1" dirty="0">
                <a:effectLst/>
                <a:latin typeface="National 2" panose="020B0504030502020203" pitchFamily="34" charset="0"/>
                <a:ea typeface="Times New Roman" panose="02020603050405020304" pitchFamily="18" charset="0"/>
                <a:cs typeface="Times New Roman" panose="02020603050405020304" pitchFamily="18" charset="0"/>
              </a:rPr>
              <a:t>Allegory of Charles V as Ruler of the World</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 1530). Oil on canvas. © </a:t>
            </a:r>
            <a:r>
              <a:rPr lang="en-US" sz="700" dirty="0" err="1">
                <a:effectLst/>
                <a:latin typeface="National 2" panose="020B0504030502020203" pitchFamily="34" charset="0"/>
                <a:ea typeface="Times New Roman" panose="02020603050405020304" pitchFamily="18" charset="0"/>
                <a:cs typeface="Times New Roman" panose="02020603050405020304" pitchFamily="18" charset="0"/>
              </a:rPr>
              <a:t>Residenzgalerie</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 Salzburg, Illustration </a:t>
            </a:r>
            <a:r>
              <a:rPr lang="en-US" sz="700" dirty="0" err="1">
                <a:effectLst/>
                <a:latin typeface="National 2" panose="020B0504030502020203" pitchFamily="34" charset="0"/>
                <a:ea typeface="Times New Roman" panose="02020603050405020304" pitchFamily="18" charset="0"/>
                <a:cs typeface="Times New Roman" panose="02020603050405020304" pitchFamily="18" charset="0"/>
              </a:rPr>
              <a:t>Fotostudio</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 Ulrich Ghezzi, </a:t>
            </a:r>
            <a:r>
              <a:rPr lang="en-US" sz="700" dirty="0" err="1">
                <a:effectLst/>
                <a:latin typeface="National 2" panose="020B0504030502020203" pitchFamily="34" charset="0"/>
                <a:ea typeface="Times New Roman" panose="02020603050405020304" pitchFamily="18" charset="0"/>
                <a:cs typeface="Times New Roman" panose="02020603050405020304" pitchFamily="18" charset="0"/>
              </a:rPr>
              <a:t>Oberalm</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 </a:t>
            </a:r>
            <a:r>
              <a:rPr lang="en-US" sz="700" u="sng" dirty="0">
                <a:effectLst/>
                <a:latin typeface="National 2" panose="020B0504030502020203"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Link</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a:t>
            </a:r>
          </a:p>
        </p:txBody>
      </p:sp>
      <p:sp>
        <p:nvSpPr>
          <p:cNvPr id="5" name="Content Placeholder 2">
            <a:extLst>
              <a:ext uri="{FF2B5EF4-FFF2-40B4-BE49-F238E27FC236}">
                <a16:creationId xmlns:a16="http://schemas.microsoft.com/office/drawing/2014/main" id="{19DE33EF-4A95-048A-565B-B14352773D02}"/>
              </a:ext>
            </a:extLst>
          </p:cNvPr>
          <p:cNvSpPr txBox="1">
            <a:spLocks/>
          </p:cNvSpPr>
          <p:nvPr/>
        </p:nvSpPr>
        <p:spPr>
          <a:xfrm>
            <a:off x="2898214" y="4578161"/>
            <a:ext cx="4237659" cy="86169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T Serif" panose="020A0603040505020204" pitchFamily="18"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lumMod val="75000"/>
                    <a:lumOff val="25000"/>
                  </a:schemeClr>
                </a:solidFill>
                <a:latin typeface="PT Serif" panose="020A0603040505020204"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75000"/>
                    <a:lumOff val="25000"/>
                  </a:schemeClr>
                </a:solidFill>
                <a:latin typeface="PT Serif" panose="020A060304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T Serif" panose="020A060304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T Serif" panose="020A060304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2400" dirty="0">
                <a:solidFill>
                  <a:srgbClr val="292929"/>
                </a:solidFill>
                <a:latin typeface="National 2" panose="020B0504030502020203" pitchFamily="34" charset="0"/>
              </a:rPr>
              <a:t>Make a list of everything you can see in the painting. </a:t>
            </a:r>
          </a:p>
        </p:txBody>
      </p:sp>
      <p:grpSp>
        <p:nvGrpSpPr>
          <p:cNvPr id="10" name="Group 9">
            <a:extLst>
              <a:ext uri="{FF2B5EF4-FFF2-40B4-BE49-F238E27FC236}">
                <a16:creationId xmlns:a16="http://schemas.microsoft.com/office/drawing/2014/main" id="{EF7A113A-4F0D-5E9C-F40E-B76513873AE2}"/>
              </a:ext>
            </a:extLst>
          </p:cNvPr>
          <p:cNvGrpSpPr/>
          <p:nvPr/>
        </p:nvGrpSpPr>
        <p:grpSpPr>
          <a:xfrm>
            <a:off x="974558" y="4006516"/>
            <a:ext cx="1980584" cy="1835902"/>
            <a:chOff x="237461" y="3864935"/>
            <a:chExt cx="2176129" cy="1967022"/>
          </a:xfrm>
        </p:grpSpPr>
        <p:pic>
          <p:nvPicPr>
            <p:cNvPr id="7" name="Graphic 6" descr="Pencil with solid fill">
              <a:extLst>
                <a:ext uri="{FF2B5EF4-FFF2-40B4-BE49-F238E27FC236}">
                  <a16:creationId xmlns:a16="http://schemas.microsoft.com/office/drawing/2014/main" id="{1C5CC700-58BB-0B9E-A0B4-864D78395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9190" y="4300869"/>
              <a:ext cx="914400" cy="914400"/>
            </a:xfrm>
            <a:prstGeom prst="rect">
              <a:avLst/>
            </a:prstGeom>
          </p:spPr>
        </p:pic>
        <p:pic>
          <p:nvPicPr>
            <p:cNvPr id="9" name="Graphic 8" descr="Document with solid fill">
              <a:extLst>
                <a:ext uri="{FF2B5EF4-FFF2-40B4-BE49-F238E27FC236}">
                  <a16:creationId xmlns:a16="http://schemas.microsoft.com/office/drawing/2014/main" id="{5CC2CF20-7D8B-820C-E872-ED85EBA07D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7461" y="3864935"/>
              <a:ext cx="1967022" cy="1967022"/>
            </a:xfrm>
            <a:prstGeom prst="rect">
              <a:avLst/>
            </a:prstGeom>
          </p:spPr>
        </p:pic>
      </p:grpSp>
    </p:spTree>
    <p:extLst>
      <p:ext uri="{BB962C8B-B14F-4D97-AF65-F5344CB8AC3E}">
        <p14:creationId xmlns:p14="http://schemas.microsoft.com/office/powerpoint/2010/main" val="224684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37F9C-BD8E-C780-B195-1ACF7DA8C6C9}"/>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F5903037-DC52-8F99-4535-76957C9898A1}"/>
              </a:ext>
            </a:extLst>
          </p:cNvPr>
          <p:cNvSpPr txBox="1">
            <a:spLocks/>
          </p:cNvSpPr>
          <p:nvPr/>
        </p:nvSpPr>
        <p:spPr>
          <a:xfrm>
            <a:off x="237461" y="397396"/>
            <a:ext cx="11717078" cy="78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dirty="0">
                <a:solidFill>
                  <a:srgbClr val="292929"/>
                </a:solidFill>
                <a:latin typeface="Publico Headline Medium" panose="02040602060504060203" pitchFamily="18" charset="0"/>
              </a:rPr>
              <a:t>Painting Analysis</a:t>
            </a:r>
          </a:p>
        </p:txBody>
      </p:sp>
      <p:sp>
        <p:nvSpPr>
          <p:cNvPr id="45" name="Content Placeholder 2">
            <a:extLst>
              <a:ext uri="{FF2B5EF4-FFF2-40B4-BE49-F238E27FC236}">
                <a16:creationId xmlns:a16="http://schemas.microsoft.com/office/drawing/2014/main" id="{2F6D189D-3A10-CE36-0C4D-0637DA8E0FFB}"/>
              </a:ext>
            </a:extLst>
          </p:cNvPr>
          <p:cNvSpPr>
            <a:spLocks noGrp="1"/>
          </p:cNvSpPr>
          <p:nvPr>
            <p:ph idx="1"/>
          </p:nvPr>
        </p:nvSpPr>
        <p:spPr>
          <a:xfrm>
            <a:off x="237461" y="1329070"/>
            <a:ext cx="7311655" cy="4696064"/>
          </a:xfrm>
        </p:spPr>
        <p:txBody>
          <a:bodyPr vert="horz" lIns="91440" tIns="45720" rIns="91440" bIns="45720" rtlCol="0" anchor="t">
            <a:normAutofit/>
          </a:bodyPr>
          <a:lstStyle/>
          <a:p>
            <a:pPr marL="0" indent="0">
              <a:spcBef>
                <a:spcPts val="0"/>
              </a:spcBef>
              <a:spcAft>
                <a:spcPts val="1800"/>
              </a:spcAft>
              <a:buNone/>
            </a:pPr>
            <a:r>
              <a:rPr lang="en-US" sz="3200" dirty="0">
                <a:solidFill>
                  <a:srgbClr val="292929"/>
                </a:solidFill>
                <a:latin typeface="National 2" panose="020B0504030502020203" pitchFamily="34" charset="0"/>
              </a:rPr>
              <a:t>Create groups or categories for the components listed in the previous step and determine what they could represent. </a:t>
            </a:r>
          </a:p>
          <a:p>
            <a:pPr marL="0" indent="0">
              <a:spcBef>
                <a:spcPts val="0"/>
              </a:spcBef>
              <a:spcAft>
                <a:spcPts val="600"/>
              </a:spcAft>
              <a:buNone/>
            </a:pPr>
            <a:r>
              <a:rPr lang="en-US" sz="3200" dirty="0">
                <a:solidFill>
                  <a:srgbClr val="292929"/>
                </a:solidFill>
                <a:latin typeface="National 2" panose="020B0504030502020203" pitchFamily="34" charset="0"/>
              </a:rPr>
              <a:t>This painting is an </a:t>
            </a:r>
            <a:r>
              <a:rPr lang="en-US" sz="3200" b="1" dirty="0">
                <a:solidFill>
                  <a:srgbClr val="292929"/>
                </a:solidFill>
                <a:latin typeface="National 2" panose="020B0504030502020203" pitchFamily="34" charset="0"/>
              </a:rPr>
              <a:t>allegory</a:t>
            </a:r>
            <a:r>
              <a:rPr lang="en-US" sz="3200" dirty="0">
                <a:solidFill>
                  <a:srgbClr val="292929"/>
                </a:solidFill>
                <a:latin typeface="National 2" panose="020B0504030502020203" pitchFamily="34" charset="0"/>
              </a:rPr>
              <a:t>, meaning it depicts an idea or concept rather than an actual event. What could be the meaning or message of this painting? </a:t>
            </a:r>
          </a:p>
        </p:txBody>
      </p:sp>
      <p:pic>
        <p:nvPicPr>
          <p:cNvPr id="2" name="drawing">
            <a:extLst>
              <a:ext uri="{FF2B5EF4-FFF2-40B4-BE49-F238E27FC236}">
                <a16:creationId xmlns:a16="http://schemas.microsoft.com/office/drawing/2014/main" id="{8B7332CC-9528-B791-D30D-C25486166A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3545" y="120316"/>
            <a:ext cx="4472204" cy="5371591"/>
          </a:xfrm>
          <a:prstGeom prst="rect">
            <a:avLst/>
          </a:prstGeom>
        </p:spPr>
      </p:pic>
      <p:sp>
        <p:nvSpPr>
          <p:cNvPr id="4" name="TextBox 3">
            <a:extLst>
              <a:ext uri="{FF2B5EF4-FFF2-40B4-BE49-F238E27FC236}">
                <a16:creationId xmlns:a16="http://schemas.microsoft.com/office/drawing/2014/main" id="{007CFD69-9FEC-511A-3D9C-6D74340F2D91}"/>
              </a:ext>
            </a:extLst>
          </p:cNvPr>
          <p:cNvSpPr txBox="1"/>
          <p:nvPr/>
        </p:nvSpPr>
        <p:spPr>
          <a:xfrm>
            <a:off x="7549116" y="5535207"/>
            <a:ext cx="4578529" cy="415498"/>
          </a:xfrm>
          <a:prstGeom prst="rect">
            <a:avLst/>
          </a:prstGeom>
          <a:noFill/>
        </p:spPr>
        <p:txBody>
          <a:bodyPr wrap="square">
            <a:spAutoFit/>
          </a:bodyPr>
          <a:lstStyle/>
          <a:p>
            <a:pPr marL="0" marR="0">
              <a:spcAft>
                <a:spcPts val="1200"/>
              </a:spcAft>
              <a:buNone/>
            </a:pP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Peter Paul Rubens (1577-1640),</a:t>
            </a:r>
            <a:r>
              <a:rPr lang="en-US" sz="700" i="1" dirty="0">
                <a:effectLst/>
                <a:latin typeface="National 2" panose="020B0504030502020203" pitchFamily="34" charset="0"/>
                <a:ea typeface="Times New Roman" panose="02020603050405020304" pitchFamily="18" charset="0"/>
                <a:cs typeface="Times New Roman" panose="02020603050405020304" pitchFamily="18" charset="0"/>
              </a:rPr>
              <a:t> Allegory of Charles V as Ruler of the World</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 (Copy after Francesco Mazzola, called Parmigianino (1503–1540), </a:t>
            </a:r>
            <a:r>
              <a:rPr lang="en-US" sz="700" i="1" dirty="0">
                <a:effectLst/>
                <a:latin typeface="National 2" panose="020B0504030502020203" pitchFamily="34" charset="0"/>
                <a:ea typeface="Times New Roman" panose="02020603050405020304" pitchFamily="18" charset="0"/>
                <a:cs typeface="Times New Roman" panose="02020603050405020304" pitchFamily="18" charset="0"/>
              </a:rPr>
              <a:t>Allegory of Charles V as Ruler of the World</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 1530). Oil on canvas. © </a:t>
            </a:r>
            <a:r>
              <a:rPr lang="en-US" sz="700" dirty="0" err="1">
                <a:effectLst/>
                <a:latin typeface="National 2" panose="020B0504030502020203" pitchFamily="34" charset="0"/>
                <a:ea typeface="Times New Roman" panose="02020603050405020304" pitchFamily="18" charset="0"/>
                <a:cs typeface="Times New Roman" panose="02020603050405020304" pitchFamily="18" charset="0"/>
              </a:rPr>
              <a:t>Residenzgalerie</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 Salzburg, Illustration </a:t>
            </a:r>
            <a:r>
              <a:rPr lang="en-US" sz="700" dirty="0" err="1">
                <a:effectLst/>
                <a:latin typeface="National 2" panose="020B0504030502020203" pitchFamily="34" charset="0"/>
                <a:ea typeface="Times New Roman" panose="02020603050405020304" pitchFamily="18" charset="0"/>
                <a:cs typeface="Times New Roman" panose="02020603050405020304" pitchFamily="18" charset="0"/>
              </a:rPr>
              <a:t>Fotostudio</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 Ulrich Ghezzi, </a:t>
            </a:r>
            <a:r>
              <a:rPr lang="en-US" sz="700" dirty="0" err="1">
                <a:effectLst/>
                <a:latin typeface="National 2" panose="020B0504030502020203" pitchFamily="34" charset="0"/>
                <a:ea typeface="Times New Roman" panose="02020603050405020304" pitchFamily="18" charset="0"/>
                <a:cs typeface="Times New Roman" panose="02020603050405020304" pitchFamily="18" charset="0"/>
              </a:rPr>
              <a:t>Oberalm</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 </a:t>
            </a:r>
            <a:r>
              <a:rPr lang="en-US" sz="700" u="sng" dirty="0">
                <a:effectLst/>
                <a:latin typeface="National 2" panose="020B0504030502020203"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Link</a:t>
            </a:r>
            <a:r>
              <a:rPr lang="en-US" sz="700" dirty="0">
                <a:effectLst/>
                <a:latin typeface="National 2" panose="020B0504030502020203"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0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FD91D-138A-541C-1B85-6EB71BDAD2BE}"/>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A141CB0A-1874-E3F6-3FB0-217F1BCFAB11}"/>
              </a:ext>
            </a:extLst>
          </p:cNvPr>
          <p:cNvSpPr txBox="1">
            <a:spLocks/>
          </p:cNvSpPr>
          <p:nvPr/>
        </p:nvSpPr>
        <p:spPr>
          <a:xfrm>
            <a:off x="237461" y="397396"/>
            <a:ext cx="11717078" cy="78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dirty="0">
                <a:solidFill>
                  <a:srgbClr val="292929"/>
                </a:solidFill>
                <a:latin typeface="Publico Headline Medium" panose="02040602060504060203" pitchFamily="18" charset="0"/>
              </a:rPr>
              <a:t>Poetry Analysis</a:t>
            </a:r>
          </a:p>
        </p:txBody>
      </p:sp>
      <p:sp>
        <p:nvSpPr>
          <p:cNvPr id="45" name="Content Placeholder 2">
            <a:extLst>
              <a:ext uri="{FF2B5EF4-FFF2-40B4-BE49-F238E27FC236}">
                <a16:creationId xmlns:a16="http://schemas.microsoft.com/office/drawing/2014/main" id="{3103B9D1-CF9F-1C94-E52C-44F584935434}"/>
              </a:ext>
            </a:extLst>
          </p:cNvPr>
          <p:cNvSpPr>
            <a:spLocks noGrp="1"/>
          </p:cNvSpPr>
          <p:nvPr>
            <p:ph idx="1"/>
          </p:nvPr>
        </p:nvSpPr>
        <p:spPr>
          <a:xfrm>
            <a:off x="237462" y="1321237"/>
            <a:ext cx="11717077" cy="2326090"/>
          </a:xfrm>
        </p:spPr>
        <p:txBody>
          <a:bodyPr vert="horz" lIns="91440" tIns="45720" rIns="91440" bIns="45720" rtlCol="0" anchor="t">
            <a:normAutofit/>
          </a:bodyPr>
          <a:lstStyle/>
          <a:p>
            <a:pPr marL="0" indent="0">
              <a:spcBef>
                <a:spcPts val="0"/>
              </a:spcBef>
              <a:spcAft>
                <a:spcPts val="600"/>
              </a:spcAft>
              <a:buNone/>
            </a:pPr>
            <a:r>
              <a:rPr lang="en-US" sz="2400" b="1" u="sng" dirty="0">
                <a:solidFill>
                  <a:srgbClr val="292929"/>
                </a:solidFill>
                <a:latin typeface="National 2" panose="020B0504030502020203" pitchFamily="34" charset="0"/>
              </a:rPr>
              <a:t>Background</a:t>
            </a:r>
          </a:p>
          <a:p>
            <a:pPr marL="0" indent="0">
              <a:spcBef>
                <a:spcPts val="0"/>
              </a:spcBef>
              <a:spcAft>
                <a:spcPts val="1200"/>
              </a:spcAft>
              <a:buNone/>
            </a:pPr>
            <a:r>
              <a:rPr lang="en-US" sz="2200" dirty="0">
                <a:solidFill>
                  <a:srgbClr val="292929"/>
                </a:solidFill>
                <a:latin typeface="National 2" panose="020B0504030502020203" pitchFamily="34" charset="0"/>
              </a:rPr>
              <a:t>This excerpt is from Samuel Johnson's poem </a:t>
            </a:r>
            <a:r>
              <a:rPr lang="en-US" sz="2200" i="1" dirty="0">
                <a:solidFill>
                  <a:srgbClr val="292929"/>
                </a:solidFill>
                <a:latin typeface="National 2" panose="020B0504030502020203" pitchFamily="34" charset="0"/>
              </a:rPr>
              <a:t>London, </a:t>
            </a:r>
            <a:r>
              <a:rPr lang="en-US" sz="2200" dirty="0">
                <a:solidFill>
                  <a:srgbClr val="292929"/>
                </a:solidFill>
                <a:latin typeface="National 2" panose="020B0504030502020203" pitchFamily="34" charset="0"/>
              </a:rPr>
              <a:t>published in 1738. Originally released anonymously, the poem critiques the English government and highlights the plight of London's poor, while also reflecting negative views of Spain. By that time, the Spanish Empire had significant territories in the Americas, while the British Empire stretched across parts of the East Coast of the United States, the Caribbean, and India. These expansions intensified tensions due to colonial rivalries and trade conflicts.</a:t>
            </a:r>
          </a:p>
        </p:txBody>
      </p:sp>
      <p:sp>
        <p:nvSpPr>
          <p:cNvPr id="6" name="TextBox 5">
            <a:extLst>
              <a:ext uri="{FF2B5EF4-FFF2-40B4-BE49-F238E27FC236}">
                <a16:creationId xmlns:a16="http://schemas.microsoft.com/office/drawing/2014/main" id="{291100BE-351A-77B1-1BF4-1B71BFFD88C0}"/>
              </a:ext>
            </a:extLst>
          </p:cNvPr>
          <p:cNvSpPr txBox="1"/>
          <p:nvPr/>
        </p:nvSpPr>
        <p:spPr>
          <a:xfrm>
            <a:off x="3694560" y="3795562"/>
            <a:ext cx="4802880" cy="2438616"/>
          </a:xfrm>
          <a:prstGeom prst="rect">
            <a:avLst/>
          </a:prstGeom>
          <a:noFill/>
        </p:spPr>
        <p:txBody>
          <a:bodyPr wrap="square">
            <a:spAutoFit/>
          </a:bodyPr>
          <a:lstStyle/>
          <a:p>
            <a:pPr marL="0" marR="0">
              <a:lnSpc>
                <a:spcPct val="116000"/>
              </a:lnSpc>
              <a:buNone/>
            </a:pP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Has heaven </a:t>
            </a:r>
            <a:r>
              <a:rPr lang="en-US" i="1" dirty="0" err="1">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reserv’d</a:t>
            </a: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 in pity to the poor, </a:t>
            </a:r>
            <a:endParaRPr lang="en-US" dirty="0">
              <a:effectLst/>
              <a:latin typeface="National 2" panose="020B0504030502020203" pitchFamily="34" charset="0"/>
              <a:ea typeface="Times New Roman" panose="02020603050405020304" pitchFamily="18" charset="0"/>
              <a:cs typeface="Times New Roman" panose="02020603050405020304" pitchFamily="18" charset="0"/>
            </a:endParaRPr>
          </a:p>
          <a:p>
            <a:pPr marL="0" marR="0">
              <a:lnSpc>
                <a:spcPct val="116000"/>
              </a:lnSpc>
              <a:buNone/>
            </a:pP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No pathless waste, or </a:t>
            </a:r>
            <a:r>
              <a:rPr lang="en-US" i="1" dirty="0" err="1">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undiscover’d</a:t>
            </a: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 shore; </a:t>
            </a:r>
            <a:endParaRPr lang="en-US" dirty="0">
              <a:effectLst/>
              <a:latin typeface="National 2" panose="020B0504030502020203" pitchFamily="34" charset="0"/>
              <a:ea typeface="Times New Roman" panose="02020603050405020304" pitchFamily="18" charset="0"/>
              <a:cs typeface="Times New Roman" panose="02020603050405020304" pitchFamily="18" charset="0"/>
            </a:endParaRPr>
          </a:p>
          <a:p>
            <a:pPr marL="0" marR="0">
              <a:lnSpc>
                <a:spcPct val="116000"/>
              </a:lnSpc>
              <a:buNone/>
            </a:pP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No secret island in the boundless main? </a:t>
            </a:r>
            <a:endParaRPr lang="en-US" dirty="0">
              <a:effectLst/>
              <a:latin typeface="National 2" panose="020B0504030502020203" pitchFamily="34" charset="0"/>
              <a:ea typeface="Times New Roman" panose="02020603050405020304" pitchFamily="18" charset="0"/>
              <a:cs typeface="Times New Roman" panose="02020603050405020304" pitchFamily="18" charset="0"/>
            </a:endParaRPr>
          </a:p>
          <a:p>
            <a:pPr marL="0" marR="0">
              <a:lnSpc>
                <a:spcPct val="116000"/>
              </a:lnSpc>
              <a:spcAft>
                <a:spcPts val="600"/>
              </a:spcAft>
              <a:buNone/>
            </a:pP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No peaceful [desert] yet </a:t>
            </a:r>
            <a:r>
              <a:rPr lang="en-US" i="1" dirty="0" err="1">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unclaim’d</a:t>
            </a: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 by Spain?</a:t>
            </a:r>
            <a:endParaRPr lang="en-US" dirty="0">
              <a:effectLst/>
              <a:latin typeface="National 2" panose="020B0504030502020203" pitchFamily="34" charset="0"/>
              <a:ea typeface="Times New Roman" panose="02020603050405020304" pitchFamily="18" charset="0"/>
              <a:cs typeface="Times New Roman" panose="02020603050405020304" pitchFamily="18" charset="0"/>
            </a:endParaRPr>
          </a:p>
          <a:p>
            <a:pPr marL="0" marR="0">
              <a:buNone/>
            </a:pPr>
            <a:r>
              <a:rPr lang="en-US"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Samuel Johnson</a:t>
            </a:r>
            <a:endParaRPr lang="en-US" dirty="0">
              <a:solidFill>
                <a:srgbClr val="202122"/>
              </a:solidFill>
              <a:latin typeface="National 2" panose="020B0504030502020203" pitchFamily="34" charset="0"/>
              <a:ea typeface="Times New Roman" panose="02020603050405020304" pitchFamily="18" charset="0"/>
              <a:cs typeface="Times New Roman" panose="02020603050405020304" pitchFamily="18" charset="0"/>
            </a:endParaRPr>
          </a:p>
          <a:p>
            <a:r>
              <a:rPr lang="en-US" sz="900" dirty="0">
                <a:latin typeface="National 2" panose="020B0504030502020203" pitchFamily="34" charset="0"/>
              </a:rPr>
              <a:t>Johnson, Samuel, 1709-1784</a:t>
            </a:r>
            <a:r>
              <a:rPr lang="en-US" sz="900" i="1" dirty="0">
                <a:latin typeface="National 2" panose="020B0504030502020203" pitchFamily="34" charset="0"/>
              </a:rPr>
              <a:t>. London: a Poem, in Imitation of the Third Satire of Juvenal.</a:t>
            </a:r>
            <a:r>
              <a:rPr lang="en-US" sz="900" dirty="0">
                <a:latin typeface="National 2" panose="020B0504030502020203" pitchFamily="34" charset="0"/>
              </a:rPr>
              <a:t> [London] :[publisher not identified], 17401749.</a:t>
            </a:r>
          </a:p>
          <a:p>
            <a:pPr marL="0" marR="0">
              <a:lnSpc>
                <a:spcPct val="116000"/>
              </a:lnSpc>
              <a:buNone/>
            </a:pPr>
            <a:endParaRPr lang="en-US" sz="2400" dirty="0">
              <a:effectLst/>
              <a:latin typeface="National 2" panose="020B0504030502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18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D9FAA-3A5B-E42B-91D9-6B46249BE254}"/>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F164BB46-D975-633B-B90D-9131B0D348A9}"/>
              </a:ext>
            </a:extLst>
          </p:cNvPr>
          <p:cNvSpPr txBox="1">
            <a:spLocks/>
          </p:cNvSpPr>
          <p:nvPr/>
        </p:nvSpPr>
        <p:spPr>
          <a:xfrm>
            <a:off x="237461" y="397396"/>
            <a:ext cx="11717078" cy="78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dirty="0">
                <a:solidFill>
                  <a:srgbClr val="292929"/>
                </a:solidFill>
                <a:latin typeface="Publico Headline Medium" panose="02040602060504060203" pitchFamily="18" charset="0"/>
              </a:rPr>
              <a:t>Poetry Analysis</a:t>
            </a:r>
          </a:p>
        </p:txBody>
      </p:sp>
      <p:sp>
        <p:nvSpPr>
          <p:cNvPr id="45" name="Content Placeholder 2">
            <a:extLst>
              <a:ext uri="{FF2B5EF4-FFF2-40B4-BE49-F238E27FC236}">
                <a16:creationId xmlns:a16="http://schemas.microsoft.com/office/drawing/2014/main" id="{D28116FA-E6B9-8571-ADD9-35420B374AE1}"/>
              </a:ext>
            </a:extLst>
          </p:cNvPr>
          <p:cNvSpPr>
            <a:spLocks noGrp="1"/>
          </p:cNvSpPr>
          <p:nvPr>
            <p:ph idx="1"/>
          </p:nvPr>
        </p:nvSpPr>
        <p:spPr>
          <a:xfrm>
            <a:off x="237462" y="1310963"/>
            <a:ext cx="11717077" cy="2326090"/>
          </a:xfrm>
        </p:spPr>
        <p:txBody>
          <a:bodyPr vert="horz" lIns="91440" tIns="45720" rIns="91440" bIns="45720" rtlCol="0" anchor="t">
            <a:normAutofit/>
          </a:bodyPr>
          <a:lstStyle/>
          <a:p>
            <a:pPr marL="457200" indent="-457200">
              <a:lnSpc>
                <a:spcPct val="100000"/>
              </a:lnSpc>
              <a:spcBef>
                <a:spcPts val="0"/>
              </a:spcBef>
              <a:spcAft>
                <a:spcPts val="600"/>
              </a:spcAft>
              <a:buFont typeface="+mj-lt"/>
              <a:buAutoNum type="arabicPeriod"/>
            </a:pPr>
            <a:r>
              <a:rPr lang="en-US" sz="2400" dirty="0">
                <a:solidFill>
                  <a:srgbClr val="292929"/>
                </a:solidFill>
                <a:latin typeface="National 2" panose="020B0504030502020203" pitchFamily="34" charset="0"/>
              </a:rPr>
              <a:t>What is the poem’s tone or mood?</a:t>
            </a:r>
          </a:p>
          <a:p>
            <a:pPr marL="457200" indent="-457200">
              <a:lnSpc>
                <a:spcPct val="100000"/>
              </a:lnSpc>
              <a:spcBef>
                <a:spcPts val="0"/>
              </a:spcBef>
              <a:spcAft>
                <a:spcPts val="600"/>
              </a:spcAft>
              <a:buFont typeface="+mj-lt"/>
              <a:buAutoNum type="arabicPeriod"/>
            </a:pPr>
            <a:r>
              <a:rPr lang="en-US" sz="2400" dirty="0">
                <a:solidFill>
                  <a:srgbClr val="292929"/>
                </a:solidFill>
                <a:latin typeface="National 2" panose="020B0504030502020203" pitchFamily="34" charset="0"/>
              </a:rPr>
              <a:t>Who is the speaker and the intended audience?</a:t>
            </a:r>
          </a:p>
          <a:p>
            <a:pPr marL="457200" indent="-457200">
              <a:lnSpc>
                <a:spcPct val="100000"/>
              </a:lnSpc>
              <a:spcBef>
                <a:spcPts val="0"/>
              </a:spcBef>
              <a:spcAft>
                <a:spcPts val="600"/>
              </a:spcAft>
              <a:buFont typeface="+mj-lt"/>
              <a:buAutoNum type="arabicPeriod"/>
            </a:pPr>
            <a:r>
              <a:rPr lang="en-US" sz="2400" dirty="0">
                <a:solidFill>
                  <a:srgbClr val="292929"/>
                </a:solidFill>
                <a:latin typeface="National 2" panose="020B0504030502020203" pitchFamily="34" charset="0"/>
              </a:rPr>
              <a:t>Write one or two sentences paraphrasing or rewriting the excerpt. </a:t>
            </a:r>
          </a:p>
          <a:p>
            <a:pPr marL="457200" indent="-457200">
              <a:lnSpc>
                <a:spcPct val="100000"/>
              </a:lnSpc>
              <a:spcBef>
                <a:spcPts val="0"/>
              </a:spcBef>
              <a:spcAft>
                <a:spcPts val="600"/>
              </a:spcAft>
              <a:buFont typeface="+mj-lt"/>
              <a:buAutoNum type="arabicPeriod"/>
            </a:pPr>
            <a:r>
              <a:rPr lang="en-US" sz="2400" dirty="0">
                <a:solidFill>
                  <a:srgbClr val="292929"/>
                </a:solidFill>
                <a:latin typeface="National 2" panose="020B0504030502020203" pitchFamily="34" charset="0"/>
              </a:rPr>
              <a:t>Determine the excerpt’s message or purpose. How does the speaker feel about the subject? What is the speaker trying to convey to the audience? </a:t>
            </a:r>
          </a:p>
          <a:p>
            <a:pPr marL="0" indent="0">
              <a:lnSpc>
                <a:spcPct val="100000"/>
              </a:lnSpc>
              <a:spcBef>
                <a:spcPts val="0"/>
              </a:spcBef>
              <a:spcAft>
                <a:spcPts val="600"/>
              </a:spcAft>
              <a:buNone/>
            </a:pPr>
            <a:endParaRPr lang="en-US" sz="2400" dirty="0">
              <a:solidFill>
                <a:srgbClr val="292929"/>
              </a:solidFill>
              <a:latin typeface="National 2" panose="020B0504030502020203" pitchFamily="34" charset="0"/>
            </a:endParaRPr>
          </a:p>
        </p:txBody>
      </p:sp>
      <p:sp>
        <p:nvSpPr>
          <p:cNvPr id="6" name="TextBox 5">
            <a:extLst>
              <a:ext uri="{FF2B5EF4-FFF2-40B4-BE49-F238E27FC236}">
                <a16:creationId xmlns:a16="http://schemas.microsoft.com/office/drawing/2014/main" id="{D6204CE5-0CBA-238B-BF69-46B0B2E38D0C}"/>
              </a:ext>
            </a:extLst>
          </p:cNvPr>
          <p:cNvSpPr txBox="1"/>
          <p:nvPr/>
        </p:nvSpPr>
        <p:spPr>
          <a:xfrm>
            <a:off x="3658956" y="3647327"/>
            <a:ext cx="4874087" cy="2008499"/>
          </a:xfrm>
          <a:prstGeom prst="rect">
            <a:avLst/>
          </a:prstGeom>
          <a:noFill/>
        </p:spPr>
        <p:txBody>
          <a:bodyPr wrap="square">
            <a:spAutoFit/>
          </a:bodyPr>
          <a:lstStyle/>
          <a:p>
            <a:pPr marL="0" marR="0">
              <a:lnSpc>
                <a:spcPct val="116000"/>
              </a:lnSpc>
              <a:buNone/>
            </a:pP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Has heaven </a:t>
            </a:r>
            <a:r>
              <a:rPr lang="en-US" i="1" dirty="0" err="1">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reserv’d</a:t>
            </a: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 in pity to the poor, </a:t>
            </a:r>
            <a:endParaRPr lang="en-US" dirty="0">
              <a:effectLst/>
              <a:latin typeface="National 2" panose="020B0504030502020203" pitchFamily="34" charset="0"/>
              <a:ea typeface="Times New Roman" panose="02020603050405020304" pitchFamily="18" charset="0"/>
              <a:cs typeface="Times New Roman" panose="02020603050405020304" pitchFamily="18" charset="0"/>
            </a:endParaRPr>
          </a:p>
          <a:p>
            <a:pPr marL="0" marR="0">
              <a:lnSpc>
                <a:spcPct val="116000"/>
              </a:lnSpc>
              <a:buNone/>
            </a:pP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No pathless waste, or </a:t>
            </a:r>
            <a:r>
              <a:rPr lang="en-US" i="1" dirty="0" err="1">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undiscover’d</a:t>
            </a: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 shore; </a:t>
            </a:r>
            <a:endParaRPr lang="en-US" dirty="0">
              <a:effectLst/>
              <a:latin typeface="National 2" panose="020B0504030502020203" pitchFamily="34" charset="0"/>
              <a:ea typeface="Times New Roman" panose="02020603050405020304" pitchFamily="18" charset="0"/>
              <a:cs typeface="Times New Roman" panose="02020603050405020304" pitchFamily="18" charset="0"/>
            </a:endParaRPr>
          </a:p>
          <a:p>
            <a:pPr marL="0" marR="0">
              <a:lnSpc>
                <a:spcPct val="116000"/>
              </a:lnSpc>
              <a:buNone/>
            </a:pP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No secret island in the boundless main? </a:t>
            </a:r>
            <a:endParaRPr lang="en-US" dirty="0">
              <a:effectLst/>
              <a:latin typeface="National 2" panose="020B0504030502020203" pitchFamily="34" charset="0"/>
              <a:ea typeface="Times New Roman" panose="02020603050405020304" pitchFamily="18" charset="0"/>
              <a:cs typeface="Times New Roman" panose="02020603050405020304" pitchFamily="18" charset="0"/>
            </a:endParaRPr>
          </a:p>
          <a:p>
            <a:pPr marL="0" marR="0">
              <a:lnSpc>
                <a:spcPct val="116000"/>
              </a:lnSpc>
              <a:spcAft>
                <a:spcPts val="600"/>
              </a:spcAft>
              <a:buNone/>
            </a:pP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No peaceful [desert] yet </a:t>
            </a:r>
            <a:r>
              <a:rPr lang="en-US" i="1" dirty="0" err="1">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unclaim’d</a:t>
            </a:r>
            <a:r>
              <a:rPr lang="en-US" i="1"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 by Spain?</a:t>
            </a:r>
            <a:endParaRPr lang="en-US" dirty="0">
              <a:effectLst/>
              <a:latin typeface="National 2" panose="020B0504030502020203" pitchFamily="34" charset="0"/>
              <a:ea typeface="Times New Roman" panose="02020603050405020304" pitchFamily="18" charset="0"/>
              <a:cs typeface="Times New Roman" panose="02020603050405020304" pitchFamily="18" charset="0"/>
            </a:endParaRPr>
          </a:p>
          <a:p>
            <a:pPr marL="0" marR="0">
              <a:buNone/>
            </a:pPr>
            <a:r>
              <a:rPr lang="en-US" dirty="0">
                <a:solidFill>
                  <a:srgbClr val="202122"/>
                </a:solidFill>
                <a:effectLst/>
                <a:latin typeface="National 2" panose="020B0504030502020203" pitchFamily="34" charset="0"/>
                <a:ea typeface="Times New Roman" panose="02020603050405020304" pitchFamily="18" charset="0"/>
                <a:cs typeface="Times New Roman" panose="02020603050405020304" pitchFamily="18" charset="0"/>
              </a:rPr>
              <a:t>Samuel Johnson</a:t>
            </a:r>
            <a:endParaRPr lang="en-US" dirty="0">
              <a:solidFill>
                <a:srgbClr val="202122"/>
              </a:solidFill>
              <a:latin typeface="National 2" panose="020B0504030502020203" pitchFamily="34" charset="0"/>
              <a:ea typeface="Times New Roman" panose="02020603050405020304" pitchFamily="18" charset="0"/>
              <a:cs typeface="Times New Roman" panose="02020603050405020304" pitchFamily="18" charset="0"/>
            </a:endParaRPr>
          </a:p>
          <a:p>
            <a:r>
              <a:rPr lang="en-US" sz="900" dirty="0">
                <a:latin typeface="National 2" panose="020B0504030502020203" pitchFamily="34" charset="0"/>
              </a:rPr>
              <a:t>Johnson, Samuel, 1709-1784</a:t>
            </a:r>
            <a:r>
              <a:rPr lang="en-US" sz="900" i="1" dirty="0">
                <a:latin typeface="National 2" panose="020B0504030502020203" pitchFamily="34" charset="0"/>
              </a:rPr>
              <a:t>. London: a Poem, in Imitation of the Third Satire of Juvenal.</a:t>
            </a:r>
            <a:r>
              <a:rPr lang="en-US" sz="900" dirty="0">
                <a:latin typeface="National 2" panose="020B0504030502020203" pitchFamily="34" charset="0"/>
              </a:rPr>
              <a:t> [London] :[publisher not identified], 17401749.</a:t>
            </a:r>
          </a:p>
        </p:txBody>
      </p:sp>
    </p:spTree>
    <p:extLst>
      <p:ext uri="{BB962C8B-B14F-4D97-AF65-F5344CB8AC3E}">
        <p14:creationId xmlns:p14="http://schemas.microsoft.com/office/powerpoint/2010/main" val="423952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ABE69-BEA1-F94E-F001-73BCB2FDCB9E}"/>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02553691-5DFB-FAEB-6A8F-9430655F050A}"/>
              </a:ext>
            </a:extLst>
          </p:cNvPr>
          <p:cNvSpPr txBox="1">
            <a:spLocks/>
          </p:cNvSpPr>
          <p:nvPr/>
        </p:nvSpPr>
        <p:spPr>
          <a:xfrm>
            <a:off x="237461" y="397396"/>
            <a:ext cx="11717078" cy="78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a:solidFill>
                  <a:srgbClr val="292929"/>
                </a:solidFill>
                <a:latin typeface="Publico Headline Medium" panose="02040602060504060203" pitchFamily="18" charset="0"/>
              </a:rPr>
              <a:t>The Spanish Empire</a:t>
            </a:r>
            <a:endParaRPr lang="en-US" dirty="0">
              <a:solidFill>
                <a:srgbClr val="292929"/>
              </a:solidFill>
              <a:latin typeface="Publico Headline Medium" panose="02040602060504060203" pitchFamily="18" charset="0"/>
            </a:endParaRPr>
          </a:p>
        </p:txBody>
      </p:sp>
      <p:pic>
        <p:nvPicPr>
          <p:cNvPr id="1028" name="Picture 4">
            <a:extLst>
              <a:ext uri="{FF2B5EF4-FFF2-40B4-BE49-F238E27FC236}">
                <a16:creationId xmlns:a16="http://schemas.microsoft.com/office/drawing/2014/main" id="{0CC37D42-1A9B-E6C9-7594-5068945160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379" y="1274717"/>
            <a:ext cx="7727241" cy="43465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B0DE45-A300-FAB7-BC36-104B77DB2B21}"/>
              </a:ext>
            </a:extLst>
          </p:cNvPr>
          <p:cNvSpPr txBox="1"/>
          <p:nvPr/>
        </p:nvSpPr>
        <p:spPr>
          <a:xfrm>
            <a:off x="2154001" y="5621290"/>
            <a:ext cx="7727241" cy="200055"/>
          </a:xfrm>
          <a:prstGeom prst="rect">
            <a:avLst/>
          </a:prstGeom>
          <a:noFill/>
        </p:spPr>
        <p:txBody>
          <a:bodyPr wrap="square">
            <a:spAutoFit/>
          </a:bodyPr>
          <a:lstStyle/>
          <a:p>
            <a:r>
              <a:rPr lang="en-US" sz="700" i="0" dirty="0" err="1">
                <a:solidFill>
                  <a:srgbClr val="333333"/>
                </a:solidFill>
                <a:effectLst/>
                <a:latin typeface="National 2" panose="020B0504030502020203" pitchFamily="34" charset="0"/>
              </a:rPr>
              <a:t>Netchev</a:t>
            </a:r>
            <a:r>
              <a:rPr lang="en-US" sz="700" i="0" dirty="0">
                <a:solidFill>
                  <a:srgbClr val="333333"/>
                </a:solidFill>
                <a:effectLst/>
                <a:latin typeface="National 2" panose="020B0504030502020203" pitchFamily="34" charset="0"/>
              </a:rPr>
              <a:t>, S. (2021, August 04). Map of the Spanish Colonial Empire. </a:t>
            </a:r>
            <a:r>
              <a:rPr lang="en-US" sz="700" i="1" dirty="0">
                <a:solidFill>
                  <a:srgbClr val="333333"/>
                </a:solidFill>
                <a:effectLst/>
                <a:latin typeface="National 2" panose="020B0504030502020203" pitchFamily="34" charset="0"/>
              </a:rPr>
              <a:t>World History Encyclopedia</a:t>
            </a:r>
            <a:r>
              <a:rPr lang="en-US" sz="700" i="0" dirty="0">
                <a:solidFill>
                  <a:srgbClr val="333333"/>
                </a:solidFill>
                <a:effectLst/>
                <a:latin typeface="National 2" panose="020B0504030502020203" pitchFamily="34" charset="0"/>
              </a:rPr>
              <a:t>.</a:t>
            </a:r>
            <a:r>
              <a:rPr lang="en-US" sz="700" dirty="0">
                <a:solidFill>
                  <a:srgbClr val="333333"/>
                </a:solidFill>
                <a:latin typeface="National 2" panose="020B0504030502020203" pitchFamily="34" charset="0"/>
              </a:rPr>
              <a:t> </a:t>
            </a:r>
            <a:r>
              <a:rPr lang="en-US" sz="700" i="0" u="none" strike="noStrike" dirty="0">
                <a:solidFill>
                  <a:srgbClr val="B52600"/>
                </a:solidFill>
                <a:effectLst/>
                <a:latin typeface="National 2" panose="020B0504030502020203" pitchFamily="34" charset="0"/>
                <a:hlinkClick r:id="rId4"/>
              </a:rPr>
              <a:t>https://www.worldhistory.org/image/14411/map-of-the-spanish-colonial-empire/</a:t>
            </a:r>
            <a:endParaRPr lang="en-US" sz="700" dirty="0">
              <a:latin typeface="National 2" panose="020B0504030502020203" pitchFamily="34" charset="0"/>
            </a:endParaRPr>
          </a:p>
        </p:txBody>
      </p:sp>
    </p:spTree>
    <p:extLst>
      <p:ext uri="{BB962C8B-B14F-4D97-AF65-F5344CB8AC3E}">
        <p14:creationId xmlns:p14="http://schemas.microsoft.com/office/powerpoint/2010/main" val="139739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1E9B7-A26C-2344-5A73-FA1A7D852A4B}"/>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CC752F7B-F64E-AD4A-E901-1E5648CA903E}"/>
              </a:ext>
            </a:extLst>
          </p:cNvPr>
          <p:cNvSpPr txBox="1">
            <a:spLocks/>
          </p:cNvSpPr>
          <p:nvPr/>
        </p:nvSpPr>
        <p:spPr>
          <a:xfrm>
            <a:off x="237461" y="397396"/>
            <a:ext cx="11717078" cy="78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dirty="0">
                <a:solidFill>
                  <a:srgbClr val="292929"/>
                </a:solidFill>
                <a:latin typeface="Publico Headline Medium" panose="02040602060504060203" pitchFamily="18" charset="0"/>
              </a:rPr>
              <a:t>Document Analysis</a:t>
            </a:r>
          </a:p>
        </p:txBody>
      </p:sp>
      <p:sp>
        <p:nvSpPr>
          <p:cNvPr id="45" name="Content Placeholder 2">
            <a:extLst>
              <a:ext uri="{FF2B5EF4-FFF2-40B4-BE49-F238E27FC236}">
                <a16:creationId xmlns:a16="http://schemas.microsoft.com/office/drawing/2014/main" id="{55183540-D643-EE07-EF89-141763543279}"/>
              </a:ext>
            </a:extLst>
          </p:cNvPr>
          <p:cNvSpPr>
            <a:spLocks noGrp="1"/>
          </p:cNvSpPr>
          <p:nvPr>
            <p:ph idx="1"/>
          </p:nvPr>
        </p:nvSpPr>
        <p:spPr>
          <a:xfrm>
            <a:off x="237461" y="1284838"/>
            <a:ext cx="11717077" cy="892846"/>
          </a:xfrm>
        </p:spPr>
        <p:txBody>
          <a:bodyPr vert="horz" lIns="91440" tIns="45720" rIns="91440" bIns="45720" rtlCol="0" anchor="t">
            <a:normAutofit/>
          </a:bodyPr>
          <a:lstStyle/>
          <a:p>
            <a:pPr marL="0" indent="0">
              <a:lnSpc>
                <a:spcPct val="100000"/>
              </a:lnSpc>
              <a:spcBef>
                <a:spcPts val="0"/>
              </a:spcBef>
              <a:spcAft>
                <a:spcPts val="600"/>
              </a:spcAft>
              <a:buNone/>
            </a:pPr>
            <a:r>
              <a:rPr lang="en-US" sz="2400" dirty="0">
                <a:solidFill>
                  <a:srgbClr val="292929"/>
                </a:solidFill>
                <a:latin typeface="National 2" panose="020B0504030502020203" pitchFamily="34" charset="0"/>
              </a:rPr>
              <a:t>Each group will be assigned a different region: The Philippines, Peru, the Caribbean, Mexico, North Africa, or the United States (Texas, Florida, and New Mexico).</a:t>
            </a:r>
          </a:p>
        </p:txBody>
      </p:sp>
      <p:grpSp>
        <p:nvGrpSpPr>
          <p:cNvPr id="2" name="Group 1">
            <a:extLst>
              <a:ext uri="{FF2B5EF4-FFF2-40B4-BE49-F238E27FC236}">
                <a16:creationId xmlns:a16="http://schemas.microsoft.com/office/drawing/2014/main" id="{D7011CEB-D1F8-38AC-E399-25F7AE0CB1AD}"/>
              </a:ext>
            </a:extLst>
          </p:cNvPr>
          <p:cNvGrpSpPr/>
          <p:nvPr/>
        </p:nvGrpSpPr>
        <p:grpSpPr>
          <a:xfrm>
            <a:off x="9167278" y="2306188"/>
            <a:ext cx="2426679" cy="3014564"/>
            <a:chOff x="914400" y="414130"/>
            <a:chExt cx="3653313" cy="4893850"/>
          </a:xfrm>
        </p:grpSpPr>
        <p:sp>
          <p:nvSpPr>
            <p:cNvPr id="3" name="Rectangle 2">
              <a:extLst>
                <a:ext uri="{FF2B5EF4-FFF2-40B4-BE49-F238E27FC236}">
                  <a16:creationId xmlns:a16="http://schemas.microsoft.com/office/drawing/2014/main" id="{CB237814-15A8-1C2A-F8A0-3433B7014BAE}"/>
                </a:ext>
              </a:extLst>
            </p:cNvPr>
            <p:cNvSpPr/>
            <p:nvPr/>
          </p:nvSpPr>
          <p:spPr>
            <a:xfrm>
              <a:off x="914400" y="780585"/>
              <a:ext cx="3256156" cy="4527395"/>
            </a:xfrm>
            <a:prstGeom prst="rect">
              <a:avLst/>
            </a:prstGeom>
            <a:solidFill>
              <a:schemeClr val="bg1"/>
            </a:solidFill>
            <a:ln w="1270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 name="Straight Connector 3">
              <a:extLst>
                <a:ext uri="{FF2B5EF4-FFF2-40B4-BE49-F238E27FC236}">
                  <a16:creationId xmlns:a16="http://schemas.microsoft.com/office/drawing/2014/main" id="{75D2314E-1919-EDDA-6720-0EDA839D7D61}"/>
                </a:ext>
              </a:extLst>
            </p:cNvPr>
            <p:cNvCxnSpPr/>
            <p:nvPr/>
          </p:nvCxnSpPr>
          <p:spPr>
            <a:xfrm>
              <a:off x="1291458" y="1557495"/>
              <a:ext cx="25020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DF1EA36-1F85-852A-71D2-8120E75D4541}"/>
                </a:ext>
              </a:extLst>
            </p:cNvPr>
            <p:cNvCxnSpPr/>
            <p:nvPr/>
          </p:nvCxnSpPr>
          <p:spPr>
            <a:xfrm>
              <a:off x="1291458" y="2021394"/>
              <a:ext cx="25020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10089FE-C87A-A6A8-4802-932EAD4C8CBE}"/>
                </a:ext>
              </a:extLst>
            </p:cNvPr>
            <p:cNvCxnSpPr/>
            <p:nvPr/>
          </p:nvCxnSpPr>
          <p:spPr>
            <a:xfrm>
              <a:off x="1291458" y="2475245"/>
              <a:ext cx="25020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05640B4-3162-E51B-0857-D9E05270C761}"/>
                </a:ext>
              </a:extLst>
            </p:cNvPr>
            <p:cNvGrpSpPr/>
            <p:nvPr/>
          </p:nvGrpSpPr>
          <p:grpSpPr>
            <a:xfrm rot="2238641">
              <a:off x="4021303" y="414130"/>
              <a:ext cx="546410" cy="2622923"/>
              <a:chOff x="5709426" y="1770658"/>
              <a:chExt cx="546410" cy="2622923"/>
            </a:xfrm>
          </p:grpSpPr>
          <p:sp>
            <p:nvSpPr>
              <p:cNvPr id="13" name="Rectangle 12">
                <a:extLst>
                  <a:ext uri="{FF2B5EF4-FFF2-40B4-BE49-F238E27FC236}">
                    <a16:creationId xmlns:a16="http://schemas.microsoft.com/office/drawing/2014/main" id="{57589C86-CF8D-21AE-0E53-D34B291ED62A}"/>
                  </a:ext>
                </a:extLst>
              </p:cNvPr>
              <p:cNvSpPr/>
              <p:nvPr/>
            </p:nvSpPr>
            <p:spPr>
              <a:xfrm>
                <a:off x="5709427" y="2146610"/>
                <a:ext cx="546409" cy="179534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Isosceles Triangle 13">
                <a:extLst>
                  <a:ext uri="{FF2B5EF4-FFF2-40B4-BE49-F238E27FC236}">
                    <a16:creationId xmlns:a16="http://schemas.microsoft.com/office/drawing/2014/main" id="{52D03927-75E2-F950-BD77-88F59EE404BC}"/>
                  </a:ext>
                </a:extLst>
              </p:cNvPr>
              <p:cNvSpPr/>
              <p:nvPr/>
            </p:nvSpPr>
            <p:spPr>
              <a:xfrm rot="10800000">
                <a:off x="5738603" y="3941955"/>
                <a:ext cx="492726" cy="451624"/>
              </a:xfrm>
              <a:prstGeom prst="triangl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 name="Isosceles Triangle 14">
                <a:extLst>
                  <a:ext uri="{FF2B5EF4-FFF2-40B4-BE49-F238E27FC236}">
                    <a16:creationId xmlns:a16="http://schemas.microsoft.com/office/drawing/2014/main" id="{1D5CA6E6-C2F5-6723-E3AD-EF5E5CD317E4}"/>
                  </a:ext>
                </a:extLst>
              </p:cNvPr>
              <p:cNvSpPr/>
              <p:nvPr/>
            </p:nvSpPr>
            <p:spPr>
              <a:xfrm rot="10800000">
                <a:off x="5910115" y="4250356"/>
                <a:ext cx="145030" cy="143225"/>
              </a:xfrm>
              <a:prstGeom prst="triangle">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Rectangle 15">
                <a:extLst>
                  <a:ext uri="{FF2B5EF4-FFF2-40B4-BE49-F238E27FC236}">
                    <a16:creationId xmlns:a16="http://schemas.microsoft.com/office/drawing/2014/main" id="{A544A5A8-5541-7402-4F1E-C67A9E34A0C7}"/>
                  </a:ext>
                </a:extLst>
              </p:cNvPr>
              <p:cNvSpPr/>
              <p:nvPr/>
            </p:nvSpPr>
            <p:spPr>
              <a:xfrm>
                <a:off x="5709426" y="2035574"/>
                <a:ext cx="546409" cy="6892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lowchart: Delay 16">
                <a:extLst>
                  <a:ext uri="{FF2B5EF4-FFF2-40B4-BE49-F238E27FC236}">
                    <a16:creationId xmlns:a16="http://schemas.microsoft.com/office/drawing/2014/main" id="{06252359-FB45-8352-954B-53C5E3F90B2F}"/>
                  </a:ext>
                </a:extLst>
              </p:cNvPr>
              <p:cNvSpPr/>
              <p:nvPr/>
            </p:nvSpPr>
            <p:spPr>
              <a:xfrm rot="16200000">
                <a:off x="5871913" y="1608171"/>
                <a:ext cx="221434" cy="546408"/>
              </a:xfrm>
              <a:prstGeom prst="flowChartDelay">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9" name="Straight Connector 8">
              <a:extLst>
                <a:ext uri="{FF2B5EF4-FFF2-40B4-BE49-F238E27FC236}">
                  <a16:creationId xmlns:a16="http://schemas.microsoft.com/office/drawing/2014/main" id="{61A3838F-D39D-E4B1-A2AB-8A45F56FFEB4}"/>
                </a:ext>
              </a:extLst>
            </p:cNvPr>
            <p:cNvCxnSpPr/>
            <p:nvPr/>
          </p:nvCxnSpPr>
          <p:spPr>
            <a:xfrm>
              <a:off x="1291458" y="2919420"/>
              <a:ext cx="25020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ABAD94-74BA-262E-54F6-D74FCB846063}"/>
                </a:ext>
              </a:extLst>
            </p:cNvPr>
            <p:cNvCxnSpPr/>
            <p:nvPr/>
          </p:nvCxnSpPr>
          <p:spPr>
            <a:xfrm>
              <a:off x="1291458" y="3379139"/>
              <a:ext cx="25020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004D9-85C1-F6C1-547F-0DE1D4D4698C}"/>
                </a:ext>
              </a:extLst>
            </p:cNvPr>
            <p:cNvCxnSpPr/>
            <p:nvPr/>
          </p:nvCxnSpPr>
          <p:spPr>
            <a:xfrm>
              <a:off x="1291458" y="3832990"/>
              <a:ext cx="25020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619515-1D2A-D89F-AAC4-800CCBA6728E}"/>
                </a:ext>
              </a:extLst>
            </p:cNvPr>
            <p:cNvCxnSpPr/>
            <p:nvPr/>
          </p:nvCxnSpPr>
          <p:spPr>
            <a:xfrm>
              <a:off x="1291458" y="4277165"/>
              <a:ext cx="25020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A2C3AAB9-8BFF-E4AA-97E7-651A38903B85}"/>
              </a:ext>
            </a:extLst>
          </p:cNvPr>
          <p:cNvSpPr txBox="1"/>
          <p:nvPr/>
        </p:nvSpPr>
        <p:spPr>
          <a:xfrm>
            <a:off x="237461" y="2221221"/>
            <a:ext cx="8619156" cy="3570208"/>
          </a:xfrm>
          <a:prstGeom prst="rect">
            <a:avLst/>
          </a:prstGeom>
          <a:noFill/>
        </p:spPr>
        <p:txBody>
          <a:bodyPr wrap="square">
            <a:spAutoFit/>
          </a:bodyPr>
          <a:lstStyle/>
          <a:p>
            <a:pPr marL="0" indent="0">
              <a:lnSpc>
                <a:spcPct val="100000"/>
              </a:lnSpc>
              <a:spcBef>
                <a:spcPts val="0"/>
              </a:spcBef>
              <a:spcAft>
                <a:spcPts val="600"/>
              </a:spcAft>
              <a:buNone/>
            </a:pPr>
            <a:r>
              <a:rPr lang="en-US" sz="2400" dirty="0">
                <a:solidFill>
                  <a:srgbClr val="292929"/>
                </a:solidFill>
                <a:latin typeface="National 2" panose="020B0504030502020203" pitchFamily="34" charset="0"/>
              </a:rPr>
              <a:t>In your groups, you will receive five document excerpts. Read these and annotate:</a:t>
            </a:r>
          </a:p>
          <a:p>
            <a:pPr marL="342900" indent="-342900">
              <a:lnSpc>
                <a:spcPct val="100000"/>
              </a:lnSpc>
              <a:spcBef>
                <a:spcPts val="0"/>
              </a:spcBef>
              <a:spcAft>
                <a:spcPts val="600"/>
              </a:spcAft>
              <a:buFont typeface="Arial" panose="020B0604020202020204" pitchFamily="34" charset="0"/>
              <a:buChar char="•"/>
            </a:pPr>
            <a:r>
              <a:rPr lang="en-US" sz="2400" dirty="0">
                <a:solidFill>
                  <a:srgbClr val="292929"/>
                </a:solidFill>
                <a:latin typeface="National 2" panose="020B0504030502020203" pitchFamily="34" charset="0"/>
              </a:rPr>
              <a:t>Evidence of </a:t>
            </a:r>
            <a:r>
              <a:rPr lang="en-US" sz="2400" u="sng" dirty="0">
                <a:solidFill>
                  <a:srgbClr val="292929"/>
                </a:solidFill>
                <a:latin typeface="National 2" panose="020B0504030502020203" pitchFamily="34" charset="0"/>
              </a:rPr>
              <a:t>purpose</a:t>
            </a:r>
            <a:r>
              <a:rPr lang="en-US" sz="2400" dirty="0">
                <a:solidFill>
                  <a:srgbClr val="292929"/>
                </a:solidFill>
                <a:latin typeface="National 2" panose="020B0504030502020203" pitchFamily="34" charset="0"/>
              </a:rPr>
              <a:t>: highlight phrases that explain </a:t>
            </a:r>
            <a:r>
              <a:rPr lang="en-US" sz="2400" u="sng" dirty="0">
                <a:solidFill>
                  <a:srgbClr val="292929"/>
                </a:solidFill>
                <a:latin typeface="National 2" panose="020B0504030502020203" pitchFamily="34" charset="0"/>
              </a:rPr>
              <a:t>why</a:t>
            </a:r>
            <a:r>
              <a:rPr lang="en-US" sz="2400" dirty="0">
                <a:solidFill>
                  <a:srgbClr val="292929"/>
                </a:solidFill>
                <a:latin typeface="National 2" panose="020B0504030502020203" pitchFamily="34" charset="0"/>
              </a:rPr>
              <a:t> Spain established settlements in that region. You can color-code according to the three G’s or another preferred method. </a:t>
            </a:r>
          </a:p>
          <a:p>
            <a:pPr marL="342900" indent="-342900">
              <a:lnSpc>
                <a:spcPct val="100000"/>
              </a:lnSpc>
              <a:spcBef>
                <a:spcPts val="0"/>
              </a:spcBef>
              <a:spcAft>
                <a:spcPts val="600"/>
              </a:spcAft>
              <a:buFont typeface="Arial" panose="020B0604020202020204" pitchFamily="34" charset="0"/>
              <a:buChar char="•"/>
            </a:pPr>
            <a:r>
              <a:rPr lang="en-US" sz="2400" dirty="0">
                <a:solidFill>
                  <a:srgbClr val="292929"/>
                </a:solidFill>
                <a:latin typeface="National 2" panose="020B0504030502020203" pitchFamily="34" charset="0"/>
              </a:rPr>
              <a:t>Evidence of </a:t>
            </a:r>
            <a:r>
              <a:rPr lang="en-US" sz="2400" u="sng" dirty="0">
                <a:solidFill>
                  <a:srgbClr val="292929"/>
                </a:solidFill>
                <a:latin typeface="National 2" panose="020B0504030502020203" pitchFamily="34" charset="0"/>
              </a:rPr>
              <a:t>methods</a:t>
            </a:r>
            <a:r>
              <a:rPr lang="en-US" sz="2400" dirty="0">
                <a:solidFill>
                  <a:srgbClr val="292929"/>
                </a:solidFill>
                <a:latin typeface="National 2" panose="020B0504030502020203" pitchFamily="34" charset="0"/>
              </a:rPr>
              <a:t>: highlight phrases that describe </a:t>
            </a:r>
            <a:r>
              <a:rPr lang="en-US" sz="2400" u="sng" dirty="0">
                <a:solidFill>
                  <a:srgbClr val="292929"/>
                </a:solidFill>
                <a:latin typeface="National 2" panose="020B0504030502020203" pitchFamily="34" charset="0"/>
              </a:rPr>
              <a:t>how</a:t>
            </a:r>
            <a:r>
              <a:rPr lang="en-US" sz="2400" dirty="0">
                <a:solidFill>
                  <a:srgbClr val="292929"/>
                </a:solidFill>
                <a:latin typeface="National 2" panose="020B0504030502020203" pitchFamily="34" charset="0"/>
              </a:rPr>
              <a:t> Spain entered the region and established settlements there.</a:t>
            </a:r>
          </a:p>
        </p:txBody>
      </p:sp>
    </p:spTree>
    <p:extLst>
      <p:ext uri="{BB962C8B-B14F-4D97-AF65-F5344CB8AC3E}">
        <p14:creationId xmlns:p14="http://schemas.microsoft.com/office/powerpoint/2010/main" val="9380351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Alamo">
      <a:dk1>
        <a:srgbClr val="292929"/>
      </a:dk1>
      <a:lt1>
        <a:srgbClr val="FFFFFF"/>
      </a:lt1>
      <a:dk2>
        <a:srgbClr val="94182A"/>
      </a:dk2>
      <a:lt2>
        <a:srgbClr val="EBE1D8"/>
      </a:lt2>
      <a:accent1>
        <a:srgbClr val="D9B286"/>
      </a:accent1>
      <a:accent2>
        <a:srgbClr val="335477"/>
      </a:accent2>
      <a:accent3>
        <a:srgbClr val="528AC7"/>
      </a:accent3>
      <a:accent4>
        <a:srgbClr val="C82B26"/>
      </a:accent4>
      <a:accent5>
        <a:srgbClr val="EBE1D8"/>
      </a:accent5>
      <a:accent6>
        <a:srgbClr val="85563D"/>
      </a:accent6>
      <a:hlink>
        <a:srgbClr val="528AC7"/>
      </a:hlink>
      <a:folHlink>
        <a:srgbClr val="335477"/>
      </a:folHlink>
    </a:clrScheme>
    <a:fontScheme name="Alamo_Main">
      <a:majorFont>
        <a:latin typeface="Montserrat 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D09653B5D34C44BAA93DE296EEDCF8" ma:contentTypeVersion="14" ma:contentTypeDescription="Create a new document." ma:contentTypeScope="" ma:versionID="cf22b7905f077afff693e5c24814668d">
  <xsd:schema xmlns:xsd="http://www.w3.org/2001/XMLSchema" xmlns:xs="http://www.w3.org/2001/XMLSchema" xmlns:p="http://schemas.microsoft.com/office/2006/metadata/properties" xmlns:ns2="168ae643-b0fe-4f81-874d-32cbeceb5d55" xmlns:ns3="af72096c-8d1a-43d1-8151-20ffe2923afd" targetNamespace="http://schemas.microsoft.com/office/2006/metadata/properties" ma:root="true" ma:fieldsID="b96d3d67f5dab267af33b45aea1809ad" ns2:_="" ns3:_="">
    <xsd:import namespace="168ae643-b0fe-4f81-874d-32cbeceb5d55"/>
    <xsd:import namespace="af72096c-8d1a-43d1-8151-20ffe2923a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ae643-b0fe-4f81-874d-32cbeceb5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c86306d-ce66-4acf-84ca-0990caa3f54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2096c-8d1a-43d1-8151-20ffe2923af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40e41e4-5a57-4449-95ea-7b0d1c0a1ae0}" ma:internalName="TaxCatchAll" ma:showField="CatchAllData" ma:web="af72096c-8d1a-43d1-8151-20ffe2923af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8ae643-b0fe-4f81-874d-32cbeceb5d55">
      <Terms xmlns="http://schemas.microsoft.com/office/infopath/2007/PartnerControls"/>
    </lcf76f155ced4ddcb4097134ff3c332f>
    <TaxCatchAll xmlns="af72096c-8d1a-43d1-8151-20ffe2923afd" xsi:nil="true"/>
  </documentManagement>
</p:properties>
</file>

<file path=customXml/itemProps1.xml><?xml version="1.0" encoding="utf-8"?>
<ds:datastoreItem xmlns:ds="http://schemas.openxmlformats.org/officeDocument/2006/customXml" ds:itemID="{EDF3A956-7DBF-4663-91BB-D9D4A0D05070}"/>
</file>

<file path=customXml/itemProps2.xml><?xml version="1.0" encoding="utf-8"?>
<ds:datastoreItem xmlns:ds="http://schemas.openxmlformats.org/officeDocument/2006/customXml" ds:itemID="{EC3C4A6B-44F3-477C-A4E1-88E94C9DC2B2}"/>
</file>

<file path=customXml/itemProps3.xml><?xml version="1.0" encoding="utf-8"?>
<ds:datastoreItem xmlns:ds="http://schemas.openxmlformats.org/officeDocument/2006/customXml" ds:itemID="{3B4C1656-5308-4FB4-9D38-B69DD42EAEBE}"/>
</file>

<file path=docProps/app.xml><?xml version="1.0" encoding="utf-8"?>
<Properties xmlns="http://schemas.openxmlformats.org/officeDocument/2006/extended-properties" xmlns:vt="http://schemas.openxmlformats.org/officeDocument/2006/docPropsVTypes">
  <Template>office theme</Template>
  <TotalTime>205</TotalTime>
  <Words>1923</Words>
  <Application>Microsoft Office PowerPoint</Application>
  <PresentationFormat>Widescreen</PresentationFormat>
  <Paragraphs>117</Paragraphs>
  <Slides>13</Slides>
  <Notes>13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Aptos</vt:lpstr>
      <vt:lpstr>Arial</vt:lpstr>
      <vt:lpstr>Calibri</vt:lpstr>
      <vt:lpstr>Calibri Light</vt:lpstr>
      <vt:lpstr>Courier New</vt:lpstr>
      <vt:lpstr>Georgia</vt:lpstr>
      <vt:lpstr>Montserrat</vt:lpstr>
      <vt:lpstr>National 2</vt:lpstr>
      <vt:lpstr>PT Serif</vt:lpstr>
      <vt:lpstr>Publico Headline Bold</vt:lpstr>
      <vt:lpstr>Publico Headline Light</vt:lpstr>
      <vt:lpstr>Publico Headline Medium</vt:lpstr>
      <vt:lpstr>Wingdings</vt:lpstr>
      <vt:lpstr>1_Office Theme</vt:lpstr>
      <vt:lpstr>2_Office Theme</vt:lpstr>
      <vt:lpstr>The Spanish Empire Spanish Texas</vt:lpstr>
      <vt:lpstr>PowerPoint Presentation</vt:lpstr>
      <vt:lpstr>Focus Question How did the Spanish Empire’s purpose  and strategies for expansion change  over time and differ across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Morgan Oldham</cp:lastModifiedBy>
  <cp:revision>2</cp:revision>
  <dcterms:created xsi:type="dcterms:W3CDTF">2026-01-15T19:11:28Z</dcterms:created>
  <dcterms:modified xsi:type="dcterms:W3CDTF">2026-01-15T22:37:29Z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0x01010002D09653B5D34C44BAA93DE296EEDCF8</vt:lpwstr>
  </property>
</Properties>
</file>